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71"/>
  </p:notesMasterIdLst>
  <p:sldIdLst>
    <p:sldId id="256" r:id="rId2"/>
    <p:sldId id="257" r:id="rId3"/>
    <p:sldId id="258" r:id="rId4"/>
    <p:sldId id="267" r:id="rId5"/>
    <p:sldId id="272" r:id="rId6"/>
    <p:sldId id="271" r:id="rId7"/>
    <p:sldId id="275" r:id="rId8"/>
    <p:sldId id="273" r:id="rId9"/>
    <p:sldId id="274" r:id="rId10"/>
    <p:sldId id="270" r:id="rId11"/>
    <p:sldId id="276" r:id="rId12"/>
    <p:sldId id="277" r:id="rId13"/>
    <p:sldId id="347" r:id="rId14"/>
    <p:sldId id="290" r:id="rId15"/>
    <p:sldId id="291" r:id="rId16"/>
    <p:sldId id="292" r:id="rId17"/>
    <p:sldId id="278" r:id="rId18"/>
    <p:sldId id="293" r:id="rId19"/>
    <p:sldId id="279" r:id="rId20"/>
    <p:sldId id="343" r:id="rId21"/>
    <p:sldId id="280" r:id="rId22"/>
    <p:sldId id="344" r:id="rId23"/>
    <p:sldId id="295" r:id="rId24"/>
    <p:sldId id="296" r:id="rId25"/>
    <p:sldId id="297" r:id="rId26"/>
    <p:sldId id="281" r:id="rId27"/>
    <p:sldId id="298" r:id="rId28"/>
    <p:sldId id="299" r:id="rId29"/>
    <p:sldId id="282" r:id="rId30"/>
    <p:sldId id="309" r:id="rId31"/>
    <p:sldId id="301" r:id="rId32"/>
    <p:sldId id="302" r:id="rId33"/>
    <p:sldId id="303" r:id="rId34"/>
    <p:sldId id="305" r:id="rId35"/>
    <p:sldId id="304" r:id="rId36"/>
    <p:sldId id="283" r:id="rId37"/>
    <p:sldId id="310" r:id="rId38"/>
    <p:sldId id="311" r:id="rId39"/>
    <p:sldId id="348" r:id="rId40"/>
    <p:sldId id="312" r:id="rId41"/>
    <p:sldId id="313" r:id="rId42"/>
    <p:sldId id="315" r:id="rId43"/>
    <p:sldId id="316" r:id="rId44"/>
    <p:sldId id="318" r:id="rId45"/>
    <p:sldId id="285" r:id="rId46"/>
    <p:sldId id="325" r:id="rId47"/>
    <p:sldId id="328" r:id="rId48"/>
    <p:sldId id="326" r:id="rId49"/>
    <p:sldId id="284" r:id="rId50"/>
    <p:sldId id="329" r:id="rId51"/>
    <p:sldId id="330" r:id="rId52"/>
    <p:sldId id="331" r:id="rId53"/>
    <p:sldId id="324" r:id="rId54"/>
    <p:sldId id="321" r:id="rId55"/>
    <p:sldId id="322" r:id="rId56"/>
    <p:sldId id="319" r:id="rId57"/>
    <p:sldId id="332" r:id="rId58"/>
    <p:sldId id="333" r:id="rId59"/>
    <p:sldId id="323" r:id="rId60"/>
    <p:sldId id="334" r:id="rId61"/>
    <p:sldId id="335" r:id="rId62"/>
    <p:sldId id="336" r:id="rId63"/>
    <p:sldId id="337" r:id="rId64"/>
    <p:sldId id="338" r:id="rId65"/>
    <p:sldId id="351" r:id="rId66"/>
    <p:sldId id="352" r:id="rId67"/>
    <p:sldId id="341" r:id="rId68"/>
    <p:sldId id="353" r:id="rId69"/>
    <p:sldId id="288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AA7D6E-645A-493F-9914-08448308125C}" v="3" dt="2024-11-05T10:44:44.7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0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79" Type="http://schemas.openxmlformats.org/officeDocument/2006/relationships/customXml" Target="../customXml/item2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80" Type="http://schemas.openxmlformats.org/officeDocument/2006/relationships/customXml" Target="../customXml/item3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78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弥 奥﨑" userId="e88f9fcf6ebc3107" providerId="LiveId" clId="{D9D163FB-C412-4512-B11D-DB6845286897}"/>
    <pc:docChg chg="undo custSel addSld modSld">
      <pc:chgData name="弥 奥﨑" userId="e88f9fcf6ebc3107" providerId="LiveId" clId="{D9D163FB-C412-4512-B11D-DB6845286897}" dt="2024-10-15T08:05:41.129" v="27"/>
      <pc:docMkLst>
        <pc:docMk/>
      </pc:docMkLst>
      <pc:sldChg chg="modSp new mod">
        <pc:chgData name="弥 奥﨑" userId="e88f9fcf6ebc3107" providerId="LiveId" clId="{D9D163FB-C412-4512-B11D-DB6845286897}" dt="2024-10-15T07:31:41.608" v="13"/>
        <pc:sldMkLst>
          <pc:docMk/>
          <pc:sldMk cId="961332123" sldId="256"/>
        </pc:sldMkLst>
        <pc:spChg chg="mod">
          <ac:chgData name="弥 奥﨑" userId="e88f9fcf6ebc3107" providerId="LiveId" clId="{D9D163FB-C412-4512-B11D-DB6845286897}" dt="2024-10-15T07:31:41.608" v="13"/>
          <ac:spMkLst>
            <pc:docMk/>
            <pc:sldMk cId="961332123" sldId="256"/>
            <ac:spMk id="2" creationId="{3B2B0BC7-D823-1224-C3C0-F69D46E203EC}"/>
          </ac:spMkLst>
        </pc:spChg>
        <pc:spChg chg="mod">
          <ac:chgData name="弥 奥﨑" userId="e88f9fcf6ebc3107" providerId="LiveId" clId="{D9D163FB-C412-4512-B11D-DB6845286897}" dt="2024-10-15T07:31:41.608" v="13"/>
          <ac:spMkLst>
            <pc:docMk/>
            <pc:sldMk cId="961332123" sldId="256"/>
            <ac:spMk id="3" creationId="{C364FF7A-7C6A-8089-A73B-DF7CD33646BE}"/>
          </ac:spMkLst>
        </pc:spChg>
      </pc:sldChg>
      <pc:sldChg chg="addSp delSp modSp new mod">
        <pc:chgData name="弥 奥﨑" userId="e88f9fcf6ebc3107" providerId="LiveId" clId="{D9D163FB-C412-4512-B11D-DB6845286897}" dt="2024-10-15T08:05:41.129" v="27"/>
        <pc:sldMkLst>
          <pc:docMk/>
          <pc:sldMk cId="3334569568" sldId="257"/>
        </pc:sldMkLst>
        <pc:spChg chg="mod">
          <ac:chgData name="弥 奥﨑" userId="e88f9fcf6ebc3107" providerId="LiveId" clId="{D9D163FB-C412-4512-B11D-DB6845286897}" dt="2024-10-15T08:05:33.502" v="26"/>
          <ac:spMkLst>
            <pc:docMk/>
            <pc:sldMk cId="3334569568" sldId="257"/>
            <ac:spMk id="2" creationId="{2C224E20-A4FB-4420-14EB-83051AA68428}"/>
          </ac:spMkLst>
        </pc:spChg>
        <pc:spChg chg="del mod">
          <ac:chgData name="弥 奥﨑" userId="e88f9fcf6ebc3107" providerId="LiveId" clId="{D9D163FB-C412-4512-B11D-DB6845286897}" dt="2024-10-15T08:05:41.129" v="27"/>
          <ac:spMkLst>
            <pc:docMk/>
            <pc:sldMk cId="3334569568" sldId="257"/>
            <ac:spMk id="3" creationId="{DDF70B5F-38B4-EC83-A453-D13E1B023B9F}"/>
          </ac:spMkLst>
        </pc:spChg>
        <pc:spChg chg="add mod">
          <ac:chgData name="弥 奥﨑" userId="e88f9fcf6ebc3107" providerId="LiveId" clId="{D9D163FB-C412-4512-B11D-DB6845286897}" dt="2024-10-15T08:05:41.129" v="27"/>
          <ac:spMkLst>
            <pc:docMk/>
            <pc:sldMk cId="3334569568" sldId="257"/>
            <ac:spMk id="4" creationId="{597E1BB0-F746-7649-B26B-2B16F841CDA2}"/>
          </ac:spMkLst>
        </pc:spChg>
      </pc:sldChg>
    </pc:docChg>
  </pc:docChgLst>
  <pc:docChgLst>
    <pc:chgData name="弥 奥﨑" userId="e88f9fcf6ebc3107" providerId="LiveId" clId="{D8AA7D6E-645A-493F-9914-08448308125C}"/>
    <pc:docChg chg="custSel addSld delSld modSld">
      <pc:chgData name="弥 奥﨑" userId="e88f9fcf6ebc3107" providerId="LiveId" clId="{D8AA7D6E-645A-493F-9914-08448308125C}" dt="2024-11-05T10:44:47.848" v="32" actId="14100"/>
      <pc:docMkLst>
        <pc:docMk/>
      </pc:docMkLst>
      <pc:sldChg chg="new del">
        <pc:chgData name="弥 奥﨑" userId="e88f9fcf6ebc3107" providerId="LiveId" clId="{D8AA7D6E-645A-493F-9914-08448308125C}" dt="2024-11-05T04:16:03.182" v="1" actId="47"/>
        <pc:sldMkLst>
          <pc:docMk/>
          <pc:sldMk cId="1779258267" sldId="258"/>
        </pc:sldMkLst>
      </pc:sldChg>
      <pc:sldChg chg="delSp modSp add mod">
        <pc:chgData name="弥 奥﨑" userId="e88f9fcf6ebc3107" providerId="LiveId" clId="{D8AA7D6E-645A-493F-9914-08448308125C}" dt="2024-11-05T10:44:08.906" v="29" actId="20577"/>
        <pc:sldMkLst>
          <pc:docMk/>
          <pc:sldMk cId="3777628577" sldId="258"/>
        </pc:sldMkLst>
        <pc:spChg chg="mod">
          <ac:chgData name="弥 奥﨑" userId="e88f9fcf6ebc3107" providerId="LiveId" clId="{D8AA7D6E-645A-493F-9914-08448308125C}" dt="2024-11-05T10:44:08.906" v="29" actId="20577"/>
          <ac:spMkLst>
            <pc:docMk/>
            <pc:sldMk cId="3777628577" sldId="258"/>
            <ac:spMk id="2" creationId="{876268EC-594C-DD3C-5979-344BBEBB873D}"/>
          </ac:spMkLst>
        </pc:spChg>
        <pc:spChg chg="del">
          <ac:chgData name="弥 奥﨑" userId="e88f9fcf6ebc3107" providerId="LiveId" clId="{D8AA7D6E-645A-493F-9914-08448308125C}" dt="2024-11-05T04:16:51.377" v="4" actId="478"/>
          <ac:spMkLst>
            <pc:docMk/>
            <pc:sldMk cId="3777628577" sldId="258"/>
            <ac:spMk id="3" creationId="{98A5DE54-D953-F6A5-BF74-6F3E73FBDEDA}"/>
          </ac:spMkLst>
        </pc:spChg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539103719" sldId="267"/>
        </pc:sldMkLst>
      </pc:sldChg>
      <pc:sldChg chg="modSp add mod">
        <pc:chgData name="弥 奥﨑" userId="e88f9fcf6ebc3107" providerId="LiveId" clId="{D8AA7D6E-645A-493F-9914-08448308125C}" dt="2024-11-05T05:09:08.411" v="12" actId="5793"/>
        <pc:sldMkLst>
          <pc:docMk/>
          <pc:sldMk cId="2388863806" sldId="270"/>
        </pc:sldMkLst>
        <pc:spChg chg="mod">
          <ac:chgData name="弥 奥﨑" userId="e88f9fcf6ebc3107" providerId="LiveId" clId="{D8AA7D6E-645A-493F-9914-08448308125C}" dt="2024-11-05T05:09:08.411" v="12" actId="5793"/>
          <ac:spMkLst>
            <pc:docMk/>
            <pc:sldMk cId="2388863806" sldId="270"/>
            <ac:spMk id="3" creationId="{18170FD6-EB2B-8F9B-3F79-1E5EEBA24606}"/>
          </ac:spMkLst>
        </pc:spChg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3420475454" sldId="271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1019118486" sldId="272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172161029" sldId="273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2072758085" sldId="274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1259171576" sldId="275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1834364133" sldId="276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751404520" sldId="277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1134068652" sldId="278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2717362959" sldId="279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2654310357" sldId="280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1947149875" sldId="281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2545826483" sldId="282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1338247395" sldId="283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82496439" sldId="284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1771004958" sldId="285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4237939484" sldId="288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3239966951" sldId="290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3452942047" sldId="291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4139656648" sldId="292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1626398834" sldId="293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4027760372" sldId="295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992178897" sldId="296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1789556666" sldId="297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3367191921" sldId="298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672907141" sldId="299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3949453629" sldId="301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3166308372" sldId="302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3070213589" sldId="303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1807378300" sldId="304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4138196486" sldId="305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3397439141" sldId="309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4154458185" sldId="310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2615216077" sldId="311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2709065035" sldId="312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3308539477" sldId="313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2145743369" sldId="315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3855580029" sldId="316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768974949" sldId="318"/>
        </pc:sldMkLst>
      </pc:sldChg>
      <pc:sldChg chg="addSp modSp add mod">
        <pc:chgData name="弥 奥﨑" userId="e88f9fcf6ebc3107" providerId="LiveId" clId="{D8AA7D6E-645A-493F-9914-08448308125C}" dt="2024-11-05T10:44:47.848" v="32" actId="14100"/>
        <pc:sldMkLst>
          <pc:docMk/>
          <pc:sldMk cId="1426737138" sldId="319"/>
        </pc:sldMkLst>
        <pc:cxnChg chg="add mod">
          <ac:chgData name="弥 奥﨑" userId="e88f9fcf6ebc3107" providerId="LiveId" clId="{D8AA7D6E-645A-493F-9914-08448308125C}" dt="2024-11-05T10:44:47.848" v="32" actId="14100"/>
          <ac:cxnSpMkLst>
            <pc:docMk/>
            <pc:sldMk cId="1426737138" sldId="319"/>
            <ac:cxnSpMk id="2" creationId="{ECFE1E0A-89D4-9BB9-90A0-1CBD324AB8C3}"/>
          </ac:cxnSpMkLst>
        </pc:cxnChg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246201080" sldId="321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1762554719" sldId="322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480652494" sldId="323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3334982352" sldId="324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534637820" sldId="325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690033024" sldId="326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1946745351" sldId="328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856585945" sldId="329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2526737735" sldId="330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383119400" sldId="331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1490136570" sldId="332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3492751365" sldId="333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3923168160" sldId="334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610659313" sldId="335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153319411" sldId="336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1320466068" sldId="337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161093422" sldId="338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3323742323" sldId="341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3248486038" sldId="343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1935685086" sldId="344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399765169" sldId="347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1703776322" sldId="348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3718568533" sldId="351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3217849521" sldId="352"/>
        </pc:sldMkLst>
      </pc:sldChg>
      <pc:sldChg chg="add">
        <pc:chgData name="弥 奥﨑" userId="e88f9fcf6ebc3107" providerId="LiveId" clId="{D8AA7D6E-645A-493F-9914-08448308125C}" dt="2024-11-05T04:16:03.377" v="2"/>
        <pc:sldMkLst>
          <pc:docMk/>
          <pc:sldMk cId="3054420229" sldId="353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6T02:09:38.67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1 188 24575,'0'0'0,"4"0"0,8 0 0,4 0 0,5 0 0,2 0 0,3 0 0,1 0 0,6 0 0,0 0 0,0 0 0,-2 0 0,0 0 0,3 0 0,-1 0 0,-1 0 0,-6 6 0,-13-1 0,-11 1 0,-12-2 0,-7-1 0,-7 0 0,-2-2 0,8-1 0,16 0 0,11 0 0,20 0 0,11 0 0,4-1 0,10 1 0,-2 0 0,0 0 0,1 0 0,-6 0 0,0 0 0,-5 0 0,-4 0 0,-5 0 0,-3 0 0,-2 0 0,-1 0 0,-1 0 0,-1 0 0,-10 0 0,-10 0 0,-12 0 0,-13 0 0,-7 0 0,-9 0 0,-1 0 0,0 0 0,-4 0 0,3 0 0,2 0 0,3 0 0,-2 0 0,1 0 0,-4 0 0,1 0 0,-3 0 0,2 0 0,2 0 0,4 0 0,1 0 0,2 0 0,-3 0 0,0 0 0,0 0 0,2 0 0,1 0 0,0 0 0,2 0 0,1 0 0,-1 5 0,1 1 0,0-1 0,0 5 0,10-1 0,17-10 0,-1 1 0,-1 1 0,1-1 0,0 0 0,0 0 0,0 0 0,0 0 0,-1 0 0,1 1 0,0-1 0,0 0 0,0 0 0,0 0 0,0 1 0,0-1 0,0 0 0,0 0 0,0 0 0,0 1 0,-1-1 0,1 0 0,0 0 0,0 0 0,0 1 0,0-1 0,0 0 0,0 0 0,1 0 0,-1 1 0,0-1 0,0 0 0,0 0 0,0 0 0,0 1 0,0-1 0,0 0 0,0 0 0,0 0 0,0 1 0,1-1 0,-1 0 0,11 6 0,10-2 0,4-2 0,4-1 0,0-1 0,1 0 0,-1-1 0,5 1 0,-1 0 0,10-1 0,4 1 0,10 0 0,7 0 0,2 0 0,-7 0 0,3 0 0,-8 0 0,-7 0 0,-1 0 0,-7 0 0,2 0 0,-4 0 0,-2 0 0,-19 0 0,-24 0 0,-24 0 0,-19 0 0,-15 0 0,1 0 0,-5 0 0,2 0 0,-1 0 0,-8 0 0,-2 0 0,2 0 0,6 0 0,11 0 0,9 0 0,16-5 0,7-1 0,9-4 0,8-6 0,6-3 0,3-4 0,13 3 0,12 5 0,21-1 0,10-2 0,11 4 0,2 2 0,4 5 0,9-3 0,-3 2 0,1 2 0,-4-3 0,-7-5 0,-9 2 0,-10 2 0,-9 2 0,-6 3 0,-5 2 0,-2 2 0,-1 1 0,-11 0 0,-16 1 0,-11-1 0,-8 1 0,-10-1 0,-4 5 0,-5 1 0,-5-1 0,2 0 0,-2 3 0,3 0 0,3 3 0,0 0 0,2-3 0,-2-1 0,2-3 0,2 3 0,3 0 0,1 4 0,3-1 0,12-2 0,17-8 0,-1 0 0,-1 0 0,1 0 0,0 0 0,0 0 0,0 0 0,0 0 0,0 0 0,-1 0 0,1 0 0,0 0 0,0 1 0,0-1 0,0 0 0,0 0 0,0 0 0,0 0 0,0 0 0,0 0 0,0 0 0,-1 1 0,1-1 0,0 0 0,0 0 0,0 0 0,0 0 0,0 0 0,0 1 0,0-1 0,0 0 0,0 0 0,0 0 0,0 0 0,0 0 0,0 1 0,0-1 0,0 0 0,0 0 0,0 0 0,1 0 0,-1 0 0,0 1 0,0-1 0,0 0 0,0 0 0,0 0 0,0 0 0,0 0 0,0 0 0,0 0 0,1 0 0,-1 1 0,0-1 0,11 4 0,21-2 0,5-1 0,2-1 0,6 0 0,2-1 0,-3 1 0,-4 0 0,-19-1 0,-18 1 0,-5 0 0,-17 0 0,-16 0 0,-10 0 0,-12 0 0,-4 0 0,-1 0 0,1 0 0,7 0 0,7 0 0,23 0 0,23 0 0,-1 0 0,4 0 0,17 0 0,11 0 0,5 0 0,12 0 0,-1 0 0,3 0 0,7 0 0,-3 0 0,-1 0 0,-5 0 0,5 0 0,-6 0 0,2 0 0,-5 0 0,-4 0 0,-5 0 0,-8 6 0,-3-1 0,-18 1 0,-15-2 0,-27-1 0,-7 0 0,-3-2 0,2-1 0,4 0 0,0 0 0,-13 0 0,-7 0 0,-14-1 0,-11 1 0,-4 0 0,5 0 0,2 0 0,22 0 0,35 0 0,23 0 0,8 0 0,25 0 0,18-5 0,9-1 0,10 1 0,6 0 0,4 2 0,8 1 0,-4 1 0,0 0 0,-6 1 0,-7 6 0,-5-1 0,-9 1 0,-10-1 0,-7 4 0,-5 3 0,-5 1 0,-1 2 0,-1 4 0,0 2 0,-5 3 0,-6 1 0,-9-4 0,-16-5 0,-14-6 0,-6-3 0,-8 1 0,-6-2 0,-5-1 0,-2-1 0,4-2 0,4-1 0,1-1 0,-1 0 0,3 0 0,-2 0 0,4 0 0,2-1 0,4 1 0,3 0 0,2-5 0,-5 0 0,7-6 0,0 1 0,1 2 0,1 1 0,-1 3 0,0 2 0,-1 1 0,0 0 0,0 1 0,-1 1 0,1-1 0,-1 1 0,16-6 0,17-1 0,16 1 0,19 0 0,14 2 0,7 1 0,3 1 0,-7 0 0,-7 1 0,-8 0 0,-2 0 0,-4 1 0,1-1 0,3 0 0,9 0 0,-2 0 0,-4 0 0,-9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4T14:27:22.4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24575,'172'7'0,"179"32"0,-175-16 0,-139-18 0,229 30 0,-199-22 0,124 39 0,-151-35 0,-2 1 0,0 2 0,40 29 0,50 26 0,59 16 0,248 136 0,-360-181 0,144 97 0,-146-87 9,59 47-1383,-109-83-5452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4T14:27:31.40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374 2 24575,'-102'-2'0,"-114"5"0,214-3 0,-1 0 0,1 0 0,0 0 0,0 0 0,-1 1 0,1-1 0,0 0 0,0 1 0,0 0 0,-1 0 0,1-1 0,0 1 0,0 0 0,0 1 0,0-1 0,1 0 0,-1 1 0,0-1 0,0 1 0,1-1 0,-1 1 0,1 0 0,-1-1 0,1 1 0,0 0 0,0 0 0,0 0 0,0 0 0,0 0 0,-1 4 0,2-1 0,0-1 0,1 0 0,-1 0 0,1 0 0,0 0 0,0 0 0,0 0 0,0-1 0,1 1 0,0 0 0,0 0 0,0-1 0,0 1 0,0-1 0,1 0 0,4 6 0,9 5 0,1 0 0,0 0 0,1-2 0,1 0 0,0-1 0,0-1 0,1 0 0,22 6 0,26 15 0,-38-18-1365,-4-3-5461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11:17:07.16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24575,'0'1219'0,"1"-1120"0,4-1 0,5 0 0,40 173 0,26 73 0,11 44 0,87 379 0,-50-196 0,-32-231 0,-53-205 0,-16-32 0,-15-60 0,15 43 0,137 422 0,-75-248 0,120 254 0,-162-435 102,3 10-1569,-38-66-5359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11:17:07.9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1 384 24575,'35'2'0,"1"2"0,-1 2 0,-1 1 0,1 2 0,43 17 0,63 16 0,-47-18 0,174 70 0,110 44 0,-375-137 0,21 8 0,-17-6 0,-1 0 0,1-1 0,0 0 0,1 0 0,8 1 0,-12-3 0,-1 0 0,0-1 0,0 1 0,1 0 0,-1-1 0,0 0 0,0 0 0,0 0 0,0 0 0,0 0 0,0-1 0,0 1 0,-1-1 0,1 0 0,4-4 0,5-4 0,-2-2 0,1 1 0,-1-1 0,-1-1 0,0 0 0,-1 0 0,7-16 0,42-105 0,-52 123 0,25-66-341,-4-1 0,-3-2-1,17-108 1,-33 129-6485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4T15:05:42.3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6783 4961 24575,'-103'-58'7,"-175"-70"-1,-114-14-77,194 73-233,-288-113-1489,11-43 2297,450 211-339,0 0 0,1-2 0,1-2 1,0 0-1,2-1 0,0 0 0,1-2 0,1-1 0,-17-25 0,-73-100-165,-30-48 0,-24-73 0,-327-410 0,-85 78 0,255 312 0,279 252 0,-47-36 0,-112-69 0,-110-49 0,17 12 0,-339-205 0,501 300 0,-22-14 0,118 79 0,12 7 0,1-1 0,0-1 0,0-1 0,-34-31 0,23 17 0,-1 2 0,-2 0 0,0 3 0,-1 1 0,-65-28 0,-211-130 0,184 100 0,80 48-1365,29 19-5461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4T15:05:43.6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739 1 24575,'-571'0'0,"560"0"0,-6-1 0,0 2 0,0 0 0,-29 5 0,43-5 0,0-1 0,0 1 0,1 0 0,-1 0 0,0 0 0,0 0 0,0 0 0,1 1 0,-1-1 0,1 1 0,-1 0 0,1-1 0,0 1 0,-1 0 0,1 1 0,0-1 0,0 0 0,1 0 0,-1 1 0,0-1 0,1 1 0,-1 0 0,1-1 0,0 1 0,0 0 0,0 0 0,0 0 0,0 3 0,1 4 0,1 0 0,-1 0 0,2 0 0,-1 0 0,2 0 0,-1 0 0,1-1 0,1 1 0,-1-1 0,7 11 0,10 16 0,26 36 0,8 3 0,2-2 0,129 126 0,-168-183-341,1-1 0,1-1-1,32 19 1,-21-17-6485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E9FE54-9909-450D-947A-D3F1DC99BCAA}" type="datetimeFigureOut">
              <a:rPr kumimoji="1" lang="ja-JP" altLang="en-US" smtClean="0"/>
              <a:t>2024/11/5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F4D16-19E9-487A-A02F-6F18967BF6C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8016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hu-gsd.com/lecture/unity-block-2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5403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再生すると跳ね返らない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0379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ぴじっくすマテリアル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マキシマム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0140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22187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b="0" i="0" dirty="0">
                <a:solidFill>
                  <a:srgbClr val="111111"/>
                </a:solidFill>
                <a:effectLst/>
                <a:latin typeface="-apple-system"/>
              </a:rPr>
              <a:t>再利用可能なゲームオブジェクトのテンプレート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15350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Hierarchy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ビューから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Project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ビューにドラッグ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&amp;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ドロップすれば作成できます。</a:t>
            </a:r>
            <a:endParaRPr lang="en-US" altLang="ja-JP" b="0" i="0" dirty="0">
              <a:solidFill>
                <a:srgbClr val="333333"/>
              </a:solidFill>
              <a:effectLst/>
              <a:latin typeface="YuGothic"/>
            </a:endParaRPr>
          </a:p>
          <a:p>
            <a:pPr algn="l"/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Block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プレハブを作成しましょう。</a:t>
            </a:r>
            <a:endParaRPr lang="en-US" altLang="ja-JP" b="0" i="0" dirty="0">
              <a:solidFill>
                <a:srgbClr val="333333"/>
              </a:solidFill>
              <a:effectLst/>
              <a:latin typeface="YuGothic"/>
            </a:endParaRPr>
          </a:p>
          <a:p>
            <a:pPr algn="l"/>
            <a:endParaRPr lang="ja-JP" altLang="en-US" b="0" i="0" dirty="0">
              <a:solidFill>
                <a:srgbClr val="333333"/>
              </a:solidFill>
              <a:effectLst/>
              <a:latin typeface="YuGothic"/>
            </a:endParaRPr>
          </a:p>
          <a:p>
            <a:pPr algn="l"/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プレハブからゲームオブジェクトを作成する（インスタンス化といいます）にはプレハブを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Scene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ビューや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Hierarchy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ビューにドラッグ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&amp;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ドロップします。試しに、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Block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プレハブから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Block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のゲームオブジェクトを作成してみてください。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75793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21190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ja-JP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Hierarchy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ビューの整理も兼ねて、まず、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Block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～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Block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（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14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）を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1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つの空のゲームオブジェクトの配下にまとめます。</a:t>
            </a:r>
          </a:p>
          <a:p>
            <a:pPr algn="l"/>
            <a:r>
              <a:rPr lang="en-US" altLang="ja-JP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Hierarchy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ビューの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Create &gt; Create Empty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を選択し、作成された</a:t>
            </a:r>
            <a:r>
              <a:rPr lang="en-US" altLang="ja-JP" b="0" i="0" dirty="0" err="1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GameObject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の名前を「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Blocks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」にします。</a:t>
            </a:r>
          </a:p>
          <a:p>
            <a:pPr algn="l"/>
            <a:r>
              <a:rPr lang="ja-JP" alt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そして、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Block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（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14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）までを選択し、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Blocks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にドラッグアンドドロップします。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29411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ゲームクリアしたらどうなるのかという点でいえば、「次のステージに進む」、「リザルト画面を表示する」といったいくつかの案が考えられますが、ここでは簡単に「ゲームをストップする」処理を行うことにします。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94462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81565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>
                <a:effectLst/>
              </a:rPr>
              <a:t>Render Mode</a:t>
            </a:r>
            <a:r>
              <a:rPr lang="ja-JP" altLang="en-US" dirty="0">
                <a:effectLst/>
              </a:rPr>
              <a:t>機能</a:t>
            </a:r>
            <a:endParaRPr lang="en-US" altLang="ja-JP" dirty="0">
              <a:effectLst/>
            </a:endParaRPr>
          </a:p>
          <a:p>
            <a:r>
              <a:rPr lang="en-US" altLang="ja-JP" dirty="0">
                <a:effectLst/>
              </a:rPr>
              <a:t>Screen Space – Overlay</a:t>
            </a:r>
            <a:r>
              <a:rPr lang="ja-JP" altLang="en-US" dirty="0">
                <a:effectLst/>
              </a:rPr>
              <a:t>常に画面手前に描画する。カメラがなくても表示される。</a:t>
            </a:r>
            <a:endParaRPr lang="en-US" altLang="ja-JP" dirty="0">
              <a:effectLst/>
            </a:endParaRPr>
          </a:p>
          <a:p>
            <a:r>
              <a:rPr lang="en-US" altLang="ja-JP" dirty="0">
                <a:effectLst/>
              </a:rPr>
              <a:t>Screen Space – Camera</a:t>
            </a:r>
            <a:r>
              <a:rPr lang="ja-JP" altLang="en-US" dirty="0">
                <a:effectLst/>
              </a:rPr>
              <a:t>指定したカメラの前に描画する。カメラが無いと表示されない。指定した距離よりも近くにあるゲームオブジェクトは</a:t>
            </a:r>
            <a:r>
              <a:rPr lang="en-US" altLang="ja-JP" dirty="0">
                <a:effectLst/>
              </a:rPr>
              <a:t>UI</a:t>
            </a:r>
            <a:r>
              <a:rPr lang="ja-JP" altLang="en-US" dirty="0">
                <a:effectLst/>
              </a:rPr>
              <a:t>より手前に表示される。</a:t>
            </a:r>
            <a:endParaRPr lang="en-US" altLang="ja-JP" dirty="0">
              <a:effectLst/>
            </a:endParaRPr>
          </a:p>
          <a:p>
            <a:r>
              <a:rPr lang="en-US" altLang="ja-JP" dirty="0">
                <a:effectLst/>
              </a:rPr>
              <a:t>World Space</a:t>
            </a:r>
            <a:r>
              <a:rPr lang="ja-JP" altLang="en-US" dirty="0">
                <a:effectLst/>
              </a:rPr>
              <a:t>シーン内の平面オブジェクトであるかのように描画する。ゲーム内スクリーンや看板などに使用する。</a:t>
            </a:r>
            <a:endParaRPr lang="en-US" altLang="ja-JP" dirty="0">
              <a:effectLst/>
            </a:endParaRPr>
          </a:p>
          <a:p>
            <a:endParaRPr kumimoji="1" lang="en-US" altLang="ja-JP" dirty="0">
              <a:effectLst/>
            </a:endParaRPr>
          </a:p>
          <a:p>
            <a:r>
              <a:rPr lang="en-US" altLang="ja-JP" dirty="0">
                <a:hlinkClick r:id="rId3"/>
              </a:rPr>
              <a:t>Unity</a:t>
            </a:r>
            <a:r>
              <a:rPr lang="ja-JP" altLang="en-US" dirty="0">
                <a:hlinkClick r:id="rId3"/>
              </a:rPr>
              <a:t>でブロック崩しの作成：ゲームを終了させる </a:t>
            </a:r>
            <a:r>
              <a:rPr lang="en-US" altLang="ja-JP" dirty="0">
                <a:hlinkClick r:id="rId3"/>
              </a:rPr>
              <a:t>| GSD ONLINE | </a:t>
            </a:r>
            <a:r>
              <a:rPr lang="ja-JP" altLang="en-US" dirty="0">
                <a:hlinkClick r:id="rId3"/>
              </a:rPr>
              <a:t>広島大学ゲーム制作同好会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821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Unity</a:t>
            </a:r>
            <a:r>
              <a:rPr kumimoji="1" lang="ja-JP" altLang="en-US" dirty="0"/>
              <a:t>操作しながら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05650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Text</a:t>
            </a:r>
            <a:r>
              <a:rPr kumimoji="1" lang="ja-JP" altLang="en-US" dirty="0"/>
              <a:t>ダブルクリックすると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Block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や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Player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が置いてある位置とは別のところにあることがわかります。</a:t>
            </a:r>
            <a:endParaRPr lang="en-US" altLang="ja-JP" b="0" i="0" dirty="0">
              <a:solidFill>
                <a:srgbClr val="333333"/>
              </a:solidFill>
              <a:effectLst/>
              <a:latin typeface="YuGothi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i="0" dirty="0">
                <a:solidFill>
                  <a:srgbClr val="333333"/>
                </a:solidFill>
                <a:effectLst/>
                <a:latin typeface="YuGothic"/>
              </a:rPr>
              <a:t>Canvas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を表す枠線がゲーム画面に対応するので、画面中央に文字が来るように位置を調整しましょう。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23299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最初は文字を表示しないように、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Text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の文字を消すことにします。</a:t>
            </a:r>
            <a:endParaRPr lang="en-US" altLang="ja-JP" b="0" i="0" dirty="0">
              <a:solidFill>
                <a:srgbClr val="333333"/>
              </a:solidFill>
              <a:effectLst/>
              <a:latin typeface="YuGothic"/>
            </a:endParaRPr>
          </a:p>
          <a:p>
            <a:pPr algn="l"/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スクリプトを書かずに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Text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コンポーネントの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Text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の項目を無しにしてもいいですが、あまりお勧めしません。</a:t>
            </a:r>
            <a:endParaRPr lang="en-US" altLang="ja-JP" b="0" i="0" dirty="0">
              <a:solidFill>
                <a:srgbClr val="333333"/>
              </a:solidFill>
              <a:effectLst/>
              <a:latin typeface="YuGothic"/>
            </a:endParaRPr>
          </a:p>
          <a:p>
            <a:pPr algn="l"/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なぜなら、表示する場所や大きさを変更する場合に、</a:t>
            </a:r>
          </a:p>
          <a:p>
            <a:pPr algn="l">
              <a:buFont typeface="+mj-lt"/>
              <a:buAutoNum type="arabicPeriod"/>
            </a:pP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Text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に文字を入力して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Scene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ビューで文字を確認できるようにする。</a:t>
            </a:r>
          </a:p>
          <a:p>
            <a:pPr algn="l">
              <a:buFont typeface="+mj-lt"/>
              <a:buAutoNum type="arabicPeriod"/>
            </a:pP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位置や大きさを変更する。</a:t>
            </a:r>
          </a:p>
          <a:p>
            <a:pPr algn="l">
              <a:buFont typeface="+mj-lt"/>
              <a:buAutoNum type="arabicPeriod"/>
            </a:pP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Text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の文字を消す。</a:t>
            </a:r>
          </a:p>
          <a:p>
            <a:pPr algn="l"/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というように手順が増えるからです。ゲームスタート時に自動で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Text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の文字を消す処理を入れておけば、この手間を省くことができます。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55625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93912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8922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サンプルシーンの横矢印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3888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4130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606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スぷふぇあ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6542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ボールは壁やブロック、プレイヤーとの衝突によって跳ね返る必要があります。</a:t>
            </a:r>
            <a:endParaRPr lang="en-US" altLang="ja-JP" b="0" i="0" dirty="0">
              <a:solidFill>
                <a:srgbClr val="333333"/>
              </a:solidFill>
              <a:effectLst/>
              <a:latin typeface="YuGothic"/>
            </a:endParaRPr>
          </a:p>
          <a:p>
            <a:pPr algn="l"/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このような挙動は物理演算によって実現するのが簡単です。</a:t>
            </a:r>
            <a:endParaRPr lang="en-US" altLang="ja-JP" b="0" i="0" dirty="0">
              <a:solidFill>
                <a:srgbClr val="333333"/>
              </a:solidFill>
              <a:effectLst/>
              <a:latin typeface="YuGothic"/>
            </a:endParaRPr>
          </a:p>
          <a:p>
            <a:pPr algn="l"/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そこで、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Ball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に</a:t>
            </a:r>
            <a:r>
              <a:rPr lang="en-US" altLang="ja-JP" b="0" i="0" dirty="0" err="1">
                <a:solidFill>
                  <a:srgbClr val="333333"/>
                </a:solidFill>
                <a:effectLst/>
                <a:latin typeface="YuGothic"/>
              </a:rPr>
              <a:t>Rigidbody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コンポーネントをアタッチします。（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Inspector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ビューの下部にある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Add Component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から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Physics-&gt;</a:t>
            </a:r>
            <a:r>
              <a:rPr lang="en-US" altLang="ja-JP" b="0" i="0" dirty="0" err="1">
                <a:solidFill>
                  <a:srgbClr val="333333"/>
                </a:solidFill>
                <a:effectLst/>
                <a:latin typeface="YuGothic"/>
              </a:rPr>
              <a:t>Rigidbody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を選択する。）</a:t>
            </a:r>
          </a:p>
          <a:p>
            <a:endParaRPr kumimoji="1" lang="en-US" altLang="ja-JP" dirty="0"/>
          </a:p>
          <a:p>
            <a:r>
              <a:rPr kumimoji="1" lang="ja-JP" altLang="en-US" dirty="0"/>
              <a:t>グラビてぃ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321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ja-JP" b="0" i="0" dirty="0" err="1">
                <a:solidFill>
                  <a:srgbClr val="333333"/>
                </a:solidFill>
                <a:effectLst/>
                <a:latin typeface="YuGothic"/>
              </a:rPr>
              <a:t>Rigidbody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では質量（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Mass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）や重力を使用するかどうか（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Use Gravity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）、空気抵抗（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Drag, Angular Drag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）、制約条件（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Constraints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）などが設定できます。</a:t>
            </a:r>
            <a:endParaRPr lang="en-US" altLang="ja-JP" b="0" i="0" dirty="0">
              <a:solidFill>
                <a:srgbClr val="333333"/>
              </a:solidFill>
              <a:effectLst/>
              <a:latin typeface="YuGothic"/>
            </a:endParaRPr>
          </a:p>
          <a:p>
            <a:pPr algn="l"/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ここでの設定は以下の通りです。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空気抵抗は無しにするので、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YuGothic"/>
              </a:rPr>
              <a:t>Drag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と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YuGothic"/>
              </a:rPr>
              <a:t>Angular Drag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は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YuGothic"/>
              </a:rPr>
              <a:t>0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にする。</a:t>
            </a:r>
            <a:endParaRPr lang="ja-JP" altLang="en-US" b="0" i="0" dirty="0">
              <a:solidFill>
                <a:srgbClr val="333333"/>
              </a:solidFill>
              <a:effectLst/>
              <a:latin typeface="YuGothi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重力は使用しないので、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YuGothic"/>
              </a:rPr>
              <a:t>Use Gravity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は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YuGothic"/>
              </a:rPr>
              <a:t>off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にする。</a:t>
            </a:r>
            <a:endParaRPr lang="ja-JP" altLang="en-US" b="0" i="0" dirty="0">
              <a:solidFill>
                <a:srgbClr val="333333"/>
              </a:solidFill>
              <a:effectLst/>
              <a:latin typeface="YuGothi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位置は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YuGothic"/>
              </a:rPr>
              <a:t>z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方向に動いて欲しくないので、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YuGothic"/>
              </a:rPr>
              <a:t>Constraints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の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YuGothic"/>
              </a:rPr>
              <a:t>position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の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YuGothic"/>
              </a:rPr>
              <a:t>z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を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YuGothic"/>
              </a:rPr>
              <a:t>on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にする。</a:t>
            </a:r>
            <a:endParaRPr lang="ja-JP" altLang="en-US" b="0" i="0" dirty="0">
              <a:solidFill>
                <a:srgbClr val="333333"/>
              </a:solidFill>
              <a:effectLst/>
              <a:latin typeface="YuGothi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回転して欲しくないので、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YuGothic"/>
              </a:rPr>
              <a:t>Constraints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の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YuGothic"/>
              </a:rPr>
              <a:t>rotation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の全てを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YuGothic"/>
              </a:rPr>
              <a:t>on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にする</a:t>
            </a:r>
            <a:endParaRPr lang="ja-JP" altLang="en-US" b="0" i="0" dirty="0">
              <a:solidFill>
                <a:srgbClr val="333333"/>
              </a:solidFill>
              <a:effectLst/>
              <a:latin typeface="YuGothic"/>
            </a:endParaRPr>
          </a:p>
          <a:p>
            <a:endParaRPr kumimoji="1" lang="en-US" altLang="ja-JP" dirty="0"/>
          </a:p>
          <a:p>
            <a:r>
              <a:rPr kumimoji="1" lang="ja-JP" altLang="en-US" dirty="0"/>
              <a:t>こんすとトレインズ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6916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51D7E-31CB-406D-B7E1-11546A245FBB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6722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0A559-9915-4EC6-AC7E-F1F08039DA19}" type="datetimeFigureOut">
              <a:rPr kumimoji="1" lang="ja-JP" altLang="en-US" smtClean="0"/>
              <a:t>2024/11/5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0DB-EB48-43B3-BD95-51E9D7EC5A5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7938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0A559-9915-4EC6-AC7E-F1F08039DA19}" type="datetimeFigureOut">
              <a:rPr kumimoji="1" lang="ja-JP" altLang="en-US" smtClean="0"/>
              <a:t>2024/11/5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0DB-EB48-43B3-BD95-51E9D7EC5A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3016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0A559-9915-4EC6-AC7E-F1F08039DA19}" type="datetimeFigureOut">
              <a:rPr kumimoji="1" lang="ja-JP" altLang="en-US" smtClean="0"/>
              <a:t>2024/11/5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0DB-EB48-43B3-BD95-51E9D7EC5A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4272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0A559-9915-4EC6-AC7E-F1F08039DA19}" type="datetimeFigureOut">
              <a:rPr kumimoji="1" lang="ja-JP" altLang="en-US" smtClean="0"/>
              <a:t>2024/11/5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0DB-EB48-43B3-BD95-51E9D7EC5A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1736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0A559-9915-4EC6-AC7E-F1F08039DA19}" type="datetimeFigureOut">
              <a:rPr kumimoji="1" lang="ja-JP" altLang="en-US" smtClean="0"/>
              <a:t>2024/11/5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0DB-EB48-43B3-BD95-51E9D7EC5A5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5386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0A559-9915-4EC6-AC7E-F1F08039DA19}" type="datetimeFigureOut">
              <a:rPr kumimoji="1" lang="ja-JP" altLang="en-US" smtClean="0"/>
              <a:t>2024/11/5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0DB-EB48-43B3-BD95-51E9D7EC5A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8902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0A559-9915-4EC6-AC7E-F1F08039DA19}" type="datetimeFigureOut">
              <a:rPr kumimoji="1" lang="ja-JP" altLang="en-US" smtClean="0"/>
              <a:t>2024/11/5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0DB-EB48-43B3-BD95-51E9D7EC5A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5512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0A559-9915-4EC6-AC7E-F1F08039DA19}" type="datetimeFigureOut">
              <a:rPr kumimoji="1" lang="ja-JP" altLang="en-US" smtClean="0"/>
              <a:t>2024/11/5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0DB-EB48-43B3-BD95-51E9D7EC5A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3609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0A559-9915-4EC6-AC7E-F1F08039DA19}" type="datetimeFigureOut">
              <a:rPr kumimoji="1" lang="ja-JP" altLang="en-US" smtClean="0"/>
              <a:t>2024/11/5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0DB-EB48-43B3-BD95-51E9D7EC5A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5944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390A559-9915-4EC6-AC7E-F1F08039DA19}" type="datetimeFigureOut">
              <a:rPr kumimoji="1" lang="ja-JP" altLang="en-US" smtClean="0"/>
              <a:t>2024/11/5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DA750DB-EB48-43B3-BD95-51E9D7EC5A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7462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0A559-9915-4EC6-AC7E-F1F08039DA19}" type="datetimeFigureOut">
              <a:rPr kumimoji="1" lang="ja-JP" altLang="en-US" smtClean="0"/>
              <a:t>2024/11/5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750DB-EB48-43B3-BD95-51E9D7EC5A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1728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390A559-9915-4EC6-AC7E-F1F08039DA19}" type="datetimeFigureOut">
              <a:rPr kumimoji="1" lang="ja-JP" altLang="en-US" smtClean="0"/>
              <a:t>2024/11/5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DA750DB-EB48-43B3-BD95-51E9D7EC5A5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497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.xml"/><Relationship Id="rId5" Type="http://schemas.openxmlformats.org/officeDocument/2006/relationships/image" Target="../media/image490.png"/><Relationship Id="rId4" Type="http://schemas.openxmlformats.org/officeDocument/2006/relationships/customXml" Target="../ink/ink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customXml" Target="../ink/ink7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2B0BC7-D823-1224-C3C0-F69D46E203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kumimoji="1" lang="en-US" altLang="ja-JP" b="1" dirty="0"/>
              <a:t>Unity3D</a:t>
            </a:r>
            <a:r>
              <a:rPr kumimoji="1" lang="ja-JP" altLang="en-US" b="1" dirty="0"/>
              <a:t>ブロック崩し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364FF7A-7C6A-8089-A73B-DF7CD33646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kumimoji="1" lang="ja-JP" altLang="en-US" sz="3200" dirty="0"/>
              <a:t>角田研究室</a:t>
            </a:r>
            <a:endParaRPr kumimoji="1" lang="en-US" altLang="ja-JP" sz="3200" dirty="0"/>
          </a:p>
          <a:p>
            <a:pPr algn="ctr"/>
            <a:r>
              <a:rPr lang="ja-JP" altLang="en-US" sz="3200" dirty="0"/>
              <a:t>奥﨑弥</a:t>
            </a:r>
            <a:endParaRPr kumimoji="1" lang="ja-JP" altLang="en-US" sz="3200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61332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CE81D2-3CBA-6103-F308-F27983802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PC</a:t>
            </a:r>
            <a:r>
              <a:rPr kumimoji="1" lang="ja-JP" altLang="en-US" dirty="0"/>
              <a:t>、</a:t>
            </a:r>
            <a:r>
              <a:rPr kumimoji="1" lang="en-US" altLang="ja-JP" dirty="0"/>
              <a:t>Unity</a:t>
            </a:r>
            <a:r>
              <a:rPr kumimoji="1" lang="ja-JP" altLang="en-US" dirty="0"/>
              <a:t>操作方法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8170FD6-EB2B-8F9B-3F79-1E5EEBA24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/>
              <a:t>Ctrl</a:t>
            </a:r>
            <a:r>
              <a:rPr kumimoji="1" lang="ja-JP" altLang="en-US" dirty="0"/>
              <a:t>キー＋</a:t>
            </a:r>
            <a:r>
              <a:rPr kumimoji="1" lang="en-US" altLang="ja-JP" dirty="0"/>
              <a:t>Z</a:t>
            </a:r>
            <a:r>
              <a:rPr kumimoji="1" lang="ja-JP" altLang="en-US" dirty="0"/>
              <a:t>キー　ひとつ前に戻る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Ctrl</a:t>
            </a:r>
            <a:r>
              <a:rPr kumimoji="1" lang="ja-JP" altLang="en-US" dirty="0"/>
              <a:t>キー＋</a:t>
            </a:r>
            <a:r>
              <a:rPr lang="en-US" altLang="ja-JP" dirty="0"/>
              <a:t>S</a:t>
            </a:r>
            <a:r>
              <a:rPr kumimoji="1" lang="ja-JP" altLang="en-US" dirty="0"/>
              <a:t>キー</a:t>
            </a:r>
            <a:r>
              <a:rPr lang="ja-JP" altLang="en-US" dirty="0"/>
              <a:t>　保存</a:t>
            </a: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Ctrl</a:t>
            </a:r>
            <a:r>
              <a:rPr kumimoji="1" lang="ja-JP" altLang="en-US" dirty="0"/>
              <a:t>キー＋</a:t>
            </a:r>
            <a:r>
              <a:rPr lang="en-US" altLang="ja-JP" dirty="0"/>
              <a:t>C</a:t>
            </a:r>
            <a:r>
              <a:rPr kumimoji="1" lang="ja-JP" altLang="en-US" dirty="0"/>
              <a:t>キー　コピー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Ctrl</a:t>
            </a:r>
            <a:r>
              <a:rPr kumimoji="1" lang="ja-JP" altLang="en-US" dirty="0"/>
              <a:t>キー＋</a:t>
            </a:r>
            <a:r>
              <a:rPr lang="en-US" altLang="ja-JP" dirty="0"/>
              <a:t>V</a:t>
            </a:r>
            <a:r>
              <a:rPr kumimoji="1" lang="ja-JP" altLang="en-US" dirty="0"/>
              <a:t>キー　貼り付け</a:t>
            </a:r>
            <a:endParaRPr kumimoji="1" lang="en-US" altLang="ja-JP" dirty="0"/>
          </a:p>
          <a:p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88863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74A9D2-B541-BB92-24EC-3AE7D4E9F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メインカメラの調整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DA746C1-B9B0-1638-A1B5-1776E32AA2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758" t="11613" r="44647" b="78351"/>
          <a:stretch/>
        </p:blipFill>
        <p:spPr>
          <a:xfrm>
            <a:off x="1588893" y="1889637"/>
            <a:ext cx="2452165" cy="2487710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284881C4-F637-14AA-FF12-9F3693847033}"/>
              </a:ext>
            </a:extLst>
          </p:cNvPr>
          <p:cNvSpPr/>
          <p:nvPr/>
        </p:nvSpPr>
        <p:spPr>
          <a:xfrm>
            <a:off x="2214472" y="2394768"/>
            <a:ext cx="600503" cy="56166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E161A254-3597-B658-915E-7389AB121CA2}"/>
              </a:ext>
            </a:extLst>
          </p:cNvPr>
          <p:cNvSpPr/>
          <p:nvPr/>
        </p:nvSpPr>
        <p:spPr>
          <a:xfrm>
            <a:off x="4417699" y="2816649"/>
            <a:ext cx="924232" cy="8062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7F3DAFEF-60CC-7607-6E3B-2B793A2CE0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639" t="4179" b="58543"/>
          <a:stretch/>
        </p:blipFill>
        <p:spPr>
          <a:xfrm>
            <a:off x="5523317" y="1819675"/>
            <a:ext cx="4826655" cy="2703954"/>
          </a:xfrm>
          <a:prstGeom prst="rect">
            <a:avLst/>
          </a:prstGeom>
        </p:spPr>
      </p:pic>
      <p:sp>
        <p:nvSpPr>
          <p:cNvPr id="12" name="楕円 11">
            <a:extLst>
              <a:ext uri="{FF2B5EF4-FFF2-40B4-BE49-F238E27FC236}">
                <a16:creationId xmlns:a16="http://schemas.microsoft.com/office/drawing/2014/main" id="{06DE4C76-7D3F-02B8-66AB-77C8D8085E79}"/>
              </a:ext>
            </a:extLst>
          </p:cNvPr>
          <p:cNvSpPr/>
          <p:nvPr/>
        </p:nvSpPr>
        <p:spPr>
          <a:xfrm>
            <a:off x="10170712" y="2463772"/>
            <a:ext cx="292889" cy="2568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8CC01889-89EB-01B7-A9F6-42FBC6DD1A2E}"/>
              </a:ext>
            </a:extLst>
          </p:cNvPr>
          <p:cNvCxnSpPr>
            <a:cxnSpLocks/>
          </p:cNvCxnSpPr>
          <p:nvPr/>
        </p:nvCxnSpPr>
        <p:spPr>
          <a:xfrm>
            <a:off x="8839199" y="2816649"/>
            <a:ext cx="4191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図 14">
            <a:extLst>
              <a:ext uri="{FF2B5EF4-FFF2-40B4-BE49-F238E27FC236}">
                <a16:creationId xmlns:a16="http://schemas.microsoft.com/office/drawing/2014/main" id="{32BD2804-BE85-6C4E-24E8-F8C4EE163C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5902" t="13333" r="-179" b="78925"/>
          <a:stretch/>
        </p:blipFill>
        <p:spPr>
          <a:xfrm>
            <a:off x="5523317" y="5227947"/>
            <a:ext cx="4940284" cy="1050297"/>
          </a:xfrm>
          <a:prstGeom prst="rect">
            <a:avLst/>
          </a:prstGeom>
        </p:spPr>
      </p:pic>
      <p:sp>
        <p:nvSpPr>
          <p:cNvPr id="16" name="矢印: 下 15">
            <a:extLst>
              <a:ext uri="{FF2B5EF4-FFF2-40B4-BE49-F238E27FC236}">
                <a16:creationId xmlns:a16="http://schemas.microsoft.com/office/drawing/2014/main" id="{D8D2E6D3-9373-895B-2516-A836BA24A2BD}"/>
              </a:ext>
            </a:extLst>
          </p:cNvPr>
          <p:cNvSpPr/>
          <p:nvPr/>
        </p:nvSpPr>
        <p:spPr>
          <a:xfrm>
            <a:off x="7600336" y="4615776"/>
            <a:ext cx="707922" cy="56582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980D29C8-4B31-7C0D-EF65-A44BF3BA9745}"/>
              </a:ext>
            </a:extLst>
          </p:cNvPr>
          <p:cNvCxnSpPr>
            <a:cxnSpLocks/>
          </p:cNvCxnSpPr>
          <p:nvPr/>
        </p:nvCxnSpPr>
        <p:spPr>
          <a:xfrm>
            <a:off x="9581534" y="5742970"/>
            <a:ext cx="4191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8C6DE4F-81AB-9BD4-631C-52E5005698CB}"/>
              </a:ext>
            </a:extLst>
          </p:cNvPr>
          <p:cNvSpPr/>
          <p:nvPr/>
        </p:nvSpPr>
        <p:spPr>
          <a:xfrm>
            <a:off x="9581534" y="5479389"/>
            <a:ext cx="768438" cy="2635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-20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34364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F47A6D-7047-D783-64CA-4077718B1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壁の作成</a:t>
            </a:r>
          </a:p>
        </p:txBody>
      </p:sp>
      <p:pic>
        <p:nvPicPr>
          <p:cNvPr id="6" name="bandicam 2024-10-17 20-44-59-570">
            <a:hlinkClick r:id="" action="ppaction://media"/>
            <a:extLst>
              <a:ext uri="{FF2B5EF4-FFF2-40B4-BE49-F238E27FC236}">
                <a16:creationId xmlns:a16="http://schemas.microsoft.com/office/drawing/2014/main" id="{A3138D4B-DF13-353E-AB4A-7E2AE4EAFA2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28" end="2405.9999"/>
                </p14:media>
              </p:ext>
            </p:extLst>
          </p:nvPr>
        </p:nvPicPr>
        <p:blipFill>
          <a:blip r:embed="rId4"/>
          <a:srcRect l="51790" t="5550" r="21185" b="46245"/>
          <a:stretch/>
        </p:blipFill>
        <p:spPr>
          <a:xfrm>
            <a:off x="648640" y="1939299"/>
            <a:ext cx="3402178" cy="4045723"/>
          </a:xfrm>
          <a:prstGeom prst="rect">
            <a:avLst/>
          </a:prstGeom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C8EB954C-A06E-29B6-C65D-B00B07B1A946}"/>
              </a:ext>
            </a:extLst>
          </p:cNvPr>
          <p:cNvSpPr/>
          <p:nvPr/>
        </p:nvSpPr>
        <p:spPr>
          <a:xfrm>
            <a:off x="4580895" y="3308421"/>
            <a:ext cx="983226" cy="10028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5495E2DB-802E-2B3F-29C8-D3E8B133364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5014" t="7099" r="13381" b="36774"/>
          <a:stretch/>
        </p:blipFill>
        <p:spPr>
          <a:xfrm>
            <a:off x="5897728" y="1892978"/>
            <a:ext cx="3627457" cy="4294689"/>
          </a:xfrm>
          <a:prstGeom prst="rect">
            <a:avLst/>
          </a:prstGeom>
        </p:spPr>
      </p:pic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AC56975C-2D6D-996D-8CCF-A5D2E4098948}"/>
              </a:ext>
            </a:extLst>
          </p:cNvPr>
          <p:cNvCxnSpPr>
            <a:cxnSpLocks/>
          </p:cNvCxnSpPr>
          <p:nvPr/>
        </p:nvCxnSpPr>
        <p:spPr>
          <a:xfrm>
            <a:off x="6752672" y="3981264"/>
            <a:ext cx="4191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1CE1ACDB-A1B0-F2A2-2016-435A3A9D3C62}"/>
              </a:ext>
            </a:extLst>
          </p:cNvPr>
          <p:cNvCxnSpPr>
            <a:cxnSpLocks/>
          </p:cNvCxnSpPr>
          <p:nvPr/>
        </p:nvCxnSpPr>
        <p:spPr>
          <a:xfrm>
            <a:off x="7917973" y="3981264"/>
            <a:ext cx="4191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C5FEFD0-6ECC-607B-97D0-6847ADFDFA81}"/>
              </a:ext>
            </a:extLst>
          </p:cNvPr>
          <p:cNvSpPr txBox="1"/>
          <p:nvPr/>
        </p:nvSpPr>
        <p:spPr>
          <a:xfrm>
            <a:off x="9612015" y="5582758"/>
            <a:ext cx="1543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solidFill>
                  <a:srgbClr val="FF0000"/>
                </a:solidFill>
              </a:rPr>
              <a:t>×</a:t>
            </a:r>
            <a:r>
              <a:rPr kumimoji="1" lang="ja-JP" altLang="en-US" sz="3600" dirty="0">
                <a:solidFill>
                  <a:srgbClr val="FF0000"/>
                </a:solidFill>
              </a:rPr>
              <a:t>４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AFFE48D-C10B-A73E-A2C4-CDE7FEB2E049}"/>
              </a:ext>
            </a:extLst>
          </p:cNvPr>
          <p:cNvSpPr txBox="1"/>
          <p:nvPr/>
        </p:nvSpPr>
        <p:spPr>
          <a:xfrm>
            <a:off x="741782" y="3981264"/>
            <a:ext cx="3132092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2400" dirty="0"/>
              <a:t>【hierarchy】</a:t>
            </a:r>
          </a:p>
          <a:p>
            <a:r>
              <a:rPr kumimoji="1" lang="en-US" altLang="ja-JP" sz="2400" dirty="0" err="1"/>
              <a:t>Create→CreatEmpty</a:t>
            </a:r>
            <a:endParaRPr kumimoji="1" lang="en-US" altLang="ja-JP" sz="2400" dirty="0"/>
          </a:p>
          <a:p>
            <a:r>
              <a:rPr kumimoji="1" lang="ja-JP" altLang="en-US" sz="2400" dirty="0"/>
              <a:t>名前：</a:t>
            </a:r>
            <a:r>
              <a:rPr kumimoji="1" lang="en-US" altLang="ja-JP" sz="2400" dirty="0"/>
              <a:t>Walls</a:t>
            </a:r>
            <a:endParaRPr kumimoji="1" lang="ja-JP" altLang="en-US" sz="24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C2A331B-6711-FA74-1450-5FCA1333B209}"/>
              </a:ext>
            </a:extLst>
          </p:cNvPr>
          <p:cNvSpPr txBox="1"/>
          <p:nvPr/>
        </p:nvSpPr>
        <p:spPr>
          <a:xfrm>
            <a:off x="7917973" y="3198167"/>
            <a:ext cx="3991232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2400" dirty="0"/>
              <a:t>Create→3Dobject</a:t>
            </a:r>
            <a:r>
              <a:rPr kumimoji="1" lang="ja-JP" altLang="en-US" sz="2400" dirty="0"/>
              <a:t>→</a:t>
            </a:r>
            <a:r>
              <a:rPr kumimoji="1" lang="en-US" altLang="ja-JP" sz="2400" dirty="0"/>
              <a:t>Cube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5140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F04296F-BE3F-551E-B4DA-18919D5502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185" t="8333" r="29630" b="52964"/>
          <a:stretch/>
        </p:blipFill>
        <p:spPr>
          <a:xfrm>
            <a:off x="266700" y="711200"/>
            <a:ext cx="3568700" cy="51435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1453C7E-A727-944F-24E4-9FA68C32289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4321" t="7592" r="29920" b="53704"/>
          <a:stretch/>
        </p:blipFill>
        <p:spPr>
          <a:xfrm>
            <a:off x="4133851" y="711200"/>
            <a:ext cx="3803649" cy="51435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F2F8195-D71F-64DF-07C2-004E16FCFB2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4815" t="7963" r="34148" b="57037"/>
          <a:stretch/>
        </p:blipFill>
        <p:spPr>
          <a:xfrm>
            <a:off x="8235950" y="711200"/>
            <a:ext cx="3689349" cy="5143500"/>
          </a:xfrm>
          <a:prstGeom prst="rect">
            <a:avLst/>
          </a:prstGeom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D34B3E71-7A4E-5BFE-8E60-22535E534EE7}"/>
              </a:ext>
            </a:extLst>
          </p:cNvPr>
          <p:cNvSpPr/>
          <p:nvPr/>
        </p:nvSpPr>
        <p:spPr>
          <a:xfrm>
            <a:off x="3270250" y="2628901"/>
            <a:ext cx="1130300" cy="1092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1D38934-99C2-3244-A97C-BEA4F3C95610}"/>
              </a:ext>
            </a:extLst>
          </p:cNvPr>
          <p:cNvSpPr/>
          <p:nvPr/>
        </p:nvSpPr>
        <p:spPr>
          <a:xfrm>
            <a:off x="4203382" y="2043114"/>
            <a:ext cx="3664585" cy="8778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2F7A9AD-1652-CDEA-71B5-94303C1E3BCC}"/>
              </a:ext>
            </a:extLst>
          </p:cNvPr>
          <p:cNvSpPr txBox="1"/>
          <p:nvPr/>
        </p:nvSpPr>
        <p:spPr>
          <a:xfrm>
            <a:off x="4235132" y="3506787"/>
            <a:ext cx="43564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①</a:t>
            </a:r>
            <a:r>
              <a:rPr kumimoji="1" lang="en-US" altLang="ja-JP" sz="2000" dirty="0"/>
              <a:t>Ctrl</a:t>
            </a:r>
            <a:r>
              <a:rPr kumimoji="1" lang="ja-JP" altLang="en-US" sz="2000" dirty="0"/>
              <a:t>キー押しながら</a:t>
            </a:r>
            <a:r>
              <a:rPr kumimoji="1" lang="en-US" altLang="ja-JP" sz="2000" dirty="0"/>
              <a:t>4</a:t>
            </a:r>
            <a:r>
              <a:rPr kumimoji="1" lang="ja-JP" altLang="en-US" sz="2000" dirty="0"/>
              <a:t>つ選択する</a:t>
            </a:r>
            <a:endParaRPr kumimoji="1" lang="en-US" altLang="ja-JP" sz="2000" dirty="0"/>
          </a:p>
          <a:p>
            <a:endParaRPr kumimoji="1" lang="en-US" altLang="ja-JP" sz="2000" dirty="0"/>
          </a:p>
          <a:p>
            <a:r>
              <a:rPr kumimoji="1" lang="ja-JP" altLang="en-US" sz="2000" dirty="0"/>
              <a:t>②</a:t>
            </a:r>
            <a:r>
              <a:rPr kumimoji="1" lang="en-US" altLang="ja-JP" sz="2000" dirty="0"/>
              <a:t>Walls</a:t>
            </a:r>
            <a:r>
              <a:rPr kumimoji="1" lang="ja-JP" altLang="en-US" sz="2000" dirty="0"/>
              <a:t>にドラッグアンドドロップ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インク 16">
                <a:extLst>
                  <a:ext uri="{FF2B5EF4-FFF2-40B4-BE49-F238E27FC236}">
                    <a16:creationId xmlns:a16="http://schemas.microsoft.com/office/drawing/2014/main" id="{9C15B949-E599-C4D7-6BA8-926A4ED950AD}"/>
                  </a:ext>
                </a:extLst>
              </p14:cNvPr>
              <p14:cNvContentPartPr/>
              <p14:nvPr/>
            </p14:nvContentPartPr>
            <p14:xfrm>
              <a:off x="5194040" y="1955660"/>
              <a:ext cx="981720" cy="374400"/>
            </p14:xfrm>
          </p:contentPart>
        </mc:Choice>
        <mc:Fallback xmlns="">
          <p:pic>
            <p:nvPicPr>
              <p:cNvPr id="17" name="インク 16">
                <a:extLst>
                  <a:ext uri="{FF2B5EF4-FFF2-40B4-BE49-F238E27FC236}">
                    <a16:creationId xmlns:a16="http://schemas.microsoft.com/office/drawing/2014/main" id="{9C15B949-E599-C4D7-6BA8-926A4ED950A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87920" y="1949540"/>
                <a:ext cx="99396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インク 19">
                <a:extLst>
                  <a:ext uri="{FF2B5EF4-FFF2-40B4-BE49-F238E27FC236}">
                    <a16:creationId xmlns:a16="http://schemas.microsoft.com/office/drawing/2014/main" id="{AA110085-9D20-AD7D-4BD2-7116632B4875}"/>
                  </a:ext>
                </a:extLst>
              </p14:cNvPr>
              <p14:cNvContentPartPr/>
              <p14:nvPr/>
            </p14:nvContentPartPr>
            <p14:xfrm>
              <a:off x="5199440" y="1916780"/>
              <a:ext cx="135000" cy="100440"/>
            </p14:xfrm>
          </p:contentPart>
        </mc:Choice>
        <mc:Fallback xmlns="">
          <p:pic>
            <p:nvPicPr>
              <p:cNvPr id="20" name="インク 19">
                <a:extLst>
                  <a:ext uri="{FF2B5EF4-FFF2-40B4-BE49-F238E27FC236}">
                    <a16:creationId xmlns:a16="http://schemas.microsoft.com/office/drawing/2014/main" id="{AA110085-9D20-AD7D-4BD2-7116632B487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93320" y="1910660"/>
                <a:ext cx="147240" cy="1126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矢印: 右 6">
            <a:extLst>
              <a:ext uri="{FF2B5EF4-FFF2-40B4-BE49-F238E27FC236}">
                <a16:creationId xmlns:a16="http://schemas.microsoft.com/office/drawing/2014/main" id="{8328DEB0-7C6F-DFE2-8A61-F3A5EDF75D5B}"/>
              </a:ext>
            </a:extLst>
          </p:cNvPr>
          <p:cNvSpPr/>
          <p:nvPr/>
        </p:nvSpPr>
        <p:spPr>
          <a:xfrm>
            <a:off x="7461250" y="2482057"/>
            <a:ext cx="1130300" cy="1092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765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7D66A3E-7AC9-082D-0775-BEBC145DA6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078" t="5298" r="23354" b="71099"/>
          <a:stretch/>
        </p:blipFill>
        <p:spPr>
          <a:xfrm>
            <a:off x="248908" y="687720"/>
            <a:ext cx="7960762" cy="514158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859BFEE-70D6-E9EC-20E9-4A56F6D2C150}"/>
              </a:ext>
            </a:extLst>
          </p:cNvPr>
          <p:cNvSpPr txBox="1"/>
          <p:nvPr/>
        </p:nvSpPr>
        <p:spPr>
          <a:xfrm>
            <a:off x="262228" y="164500"/>
            <a:ext cx="2851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名前変更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D1E63EC-0B0D-4105-5D66-7A3CE9F1D848}"/>
              </a:ext>
            </a:extLst>
          </p:cNvPr>
          <p:cNvSpPr/>
          <p:nvPr/>
        </p:nvSpPr>
        <p:spPr>
          <a:xfrm>
            <a:off x="1838632" y="3214282"/>
            <a:ext cx="1356852" cy="14953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BF85D0C-2B52-6DBA-8578-4E468B32A50B}"/>
              </a:ext>
            </a:extLst>
          </p:cNvPr>
          <p:cNvSpPr txBox="1"/>
          <p:nvPr/>
        </p:nvSpPr>
        <p:spPr>
          <a:xfrm>
            <a:off x="8382257" y="2151727"/>
            <a:ext cx="356083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000" dirty="0"/>
              <a:t>R</a:t>
            </a:r>
            <a:r>
              <a:rPr kumimoji="1" lang="ja-JP" altLang="en-US" sz="4000" dirty="0"/>
              <a:t>（</a:t>
            </a:r>
            <a:r>
              <a:rPr kumimoji="1" lang="en-US" altLang="ja-JP" sz="4000" dirty="0"/>
              <a:t>Right</a:t>
            </a:r>
            <a:r>
              <a:rPr kumimoji="1" lang="ja-JP" altLang="en-US" sz="4000" dirty="0"/>
              <a:t>）</a:t>
            </a:r>
            <a:r>
              <a:rPr kumimoji="1" lang="en-US" altLang="ja-JP" sz="4000" dirty="0"/>
              <a:t>…</a:t>
            </a:r>
            <a:r>
              <a:rPr kumimoji="1" lang="ja-JP" altLang="en-US" sz="4000" dirty="0"/>
              <a:t>右</a:t>
            </a:r>
            <a:endParaRPr kumimoji="1" lang="en-US" altLang="ja-JP" sz="4000" dirty="0"/>
          </a:p>
          <a:p>
            <a:r>
              <a:rPr kumimoji="1" lang="en-US" altLang="ja-JP" sz="4000" dirty="0"/>
              <a:t>L</a:t>
            </a:r>
            <a:r>
              <a:rPr kumimoji="1" lang="ja-JP" altLang="en-US" sz="4000" dirty="0"/>
              <a:t>（</a:t>
            </a:r>
            <a:r>
              <a:rPr kumimoji="1" lang="en-US" altLang="ja-JP" sz="4000" dirty="0"/>
              <a:t>Left</a:t>
            </a:r>
            <a:r>
              <a:rPr kumimoji="1" lang="ja-JP" altLang="en-US" sz="4000" dirty="0"/>
              <a:t>）</a:t>
            </a:r>
            <a:r>
              <a:rPr kumimoji="1" lang="en-US" altLang="ja-JP" sz="4000" dirty="0"/>
              <a:t>…</a:t>
            </a:r>
            <a:r>
              <a:rPr kumimoji="1" lang="ja-JP" altLang="en-US" sz="4000" dirty="0"/>
              <a:t>左</a:t>
            </a:r>
            <a:endParaRPr kumimoji="1" lang="en-US" altLang="ja-JP" sz="4000" dirty="0"/>
          </a:p>
          <a:p>
            <a:r>
              <a:rPr kumimoji="1" lang="en-US" altLang="ja-JP" sz="4000" dirty="0"/>
              <a:t>T</a:t>
            </a:r>
            <a:r>
              <a:rPr kumimoji="1" lang="ja-JP" altLang="en-US" sz="4000" dirty="0"/>
              <a:t>（</a:t>
            </a:r>
            <a:r>
              <a:rPr kumimoji="1" lang="en-US" altLang="ja-JP" sz="4000" dirty="0"/>
              <a:t>Top</a:t>
            </a:r>
            <a:r>
              <a:rPr kumimoji="1" lang="ja-JP" altLang="en-US" sz="4000" dirty="0"/>
              <a:t>）</a:t>
            </a:r>
            <a:r>
              <a:rPr kumimoji="1" lang="en-US" altLang="ja-JP" sz="4000" dirty="0"/>
              <a:t>…</a:t>
            </a:r>
            <a:r>
              <a:rPr kumimoji="1" lang="ja-JP" altLang="en-US" sz="4000" dirty="0"/>
              <a:t>上</a:t>
            </a:r>
            <a:endParaRPr kumimoji="1" lang="en-US" altLang="ja-JP" sz="4000" dirty="0"/>
          </a:p>
          <a:p>
            <a:r>
              <a:rPr kumimoji="1" lang="en-US" altLang="ja-JP" sz="4000" dirty="0"/>
              <a:t>B</a:t>
            </a:r>
            <a:r>
              <a:rPr kumimoji="1" lang="ja-JP" altLang="en-US" sz="4000" dirty="0"/>
              <a:t>（</a:t>
            </a:r>
            <a:r>
              <a:rPr kumimoji="1" lang="en-US" altLang="ja-JP" sz="4000" dirty="0"/>
              <a:t>Bottom</a:t>
            </a:r>
            <a:r>
              <a:rPr kumimoji="1" lang="ja-JP" altLang="en-US" sz="4000" dirty="0"/>
              <a:t>）</a:t>
            </a:r>
            <a:r>
              <a:rPr kumimoji="1" lang="en-US" altLang="ja-JP" sz="4000" dirty="0"/>
              <a:t>…</a:t>
            </a:r>
            <a:r>
              <a:rPr kumimoji="1" lang="ja-JP" altLang="en-US" sz="4000" dirty="0"/>
              <a:t>下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239966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45C8BE12-869A-ECAE-0518-5D7BDCF23E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795" t="3864" r="248" b="78279"/>
          <a:stretch/>
        </p:blipFill>
        <p:spPr>
          <a:xfrm>
            <a:off x="550656" y="120500"/>
            <a:ext cx="5355874" cy="2752849"/>
          </a:xfrm>
          <a:prstGeom prst="rect">
            <a:avLst/>
          </a:prstGeom>
        </p:spPr>
      </p:pic>
      <p:graphicFrame>
        <p:nvGraphicFramePr>
          <p:cNvPr id="11" name="表 10">
            <a:extLst>
              <a:ext uri="{FF2B5EF4-FFF2-40B4-BE49-F238E27FC236}">
                <a16:creationId xmlns:a16="http://schemas.microsoft.com/office/drawing/2014/main" id="{35D49E78-1750-8898-9AFE-E43D08B280CC}"/>
              </a:ext>
            </a:extLst>
          </p:cNvPr>
          <p:cNvGraphicFramePr>
            <a:graphicFrameLocks noGrp="1"/>
          </p:cNvGraphicFramePr>
          <p:nvPr/>
        </p:nvGraphicFramePr>
        <p:xfrm>
          <a:off x="550656" y="3742412"/>
          <a:ext cx="4552335" cy="245431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61885">
                  <a:extLst>
                    <a:ext uri="{9D8B030D-6E8A-4147-A177-3AD203B41FA5}">
                      <a16:colId xmlns:a16="http://schemas.microsoft.com/office/drawing/2014/main" val="3650404499"/>
                    </a:ext>
                  </a:extLst>
                </a:gridCol>
                <a:gridCol w="281954">
                  <a:extLst>
                    <a:ext uri="{9D8B030D-6E8A-4147-A177-3AD203B41FA5}">
                      <a16:colId xmlns:a16="http://schemas.microsoft.com/office/drawing/2014/main" val="2002964612"/>
                    </a:ext>
                  </a:extLst>
                </a:gridCol>
                <a:gridCol w="868031">
                  <a:extLst>
                    <a:ext uri="{9D8B030D-6E8A-4147-A177-3AD203B41FA5}">
                      <a16:colId xmlns:a16="http://schemas.microsoft.com/office/drawing/2014/main" val="3720089901"/>
                    </a:ext>
                  </a:extLst>
                </a:gridCol>
                <a:gridCol w="421153">
                  <a:extLst>
                    <a:ext uri="{9D8B030D-6E8A-4147-A177-3AD203B41FA5}">
                      <a16:colId xmlns:a16="http://schemas.microsoft.com/office/drawing/2014/main" val="62387595"/>
                    </a:ext>
                  </a:extLst>
                </a:gridCol>
                <a:gridCol w="881984">
                  <a:extLst>
                    <a:ext uri="{9D8B030D-6E8A-4147-A177-3AD203B41FA5}">
                      <a16:colId xmlns:a16="http://schemas.microsoft.com/office/drawing/2014/main" val="3192045687"/>
                    </a:ext>
                  </a:extLst>
                </a:gridCol>
                <a:gridCol w="400773">
                  <a:extLst>
                    <a:ext uri="{9D8B030D-6E8A-4147-A177-3AD203B41FA5}">
                      <a16:colId xmlns:a16="http://schemas.microsoft.com/office/drawing/2014/main" val="270864416"/>
                    </a:ext>
                  </a:extLst>
                </a:gridCol>
                <a:gridCol w="636555">
                  <a:extLst>
                    <a:ext uri="{9D8B030D-6E8A-4147-A177-3AD203B41FA5}">
                      <a16:colId xmlns:a16="http://schemas.microsoft.com/office/drawing/2014/main" val="1081370896"/>
                    </a:ext>
                  </a:extLst>
                </a:gridCol>
              </a:tblGrid>
              <a:tr h="907117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Position</a:t>
                      </a:r>
                    </a:p>
                    <a:p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位置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-7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0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657765"/>
                  </a:ext>
                </a:extLst>
              </a:tr>
              <a:tr h="907117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Rotation</a:t>
                      </a:r>
                    </a:p>
                    <a:p>
                      <a:r>
                        <a:rPr kumimoji="1" lang="ja-JP" altLang="en-US" dirty="0"/>
                        <a:t>（回転）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0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0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958687"/>
                  </a:ext>
                </a:extLst>
              </a:tr>
              <a:tr h="634982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Scale</a:t>
                      </a:r>
                    </a:p>
                    <a:p>
                      <a:r>
                        <a:rPr kumimoji="1" lang="ja-JP" altLang="en-US" dirty="0"/>
                        <a:t>（大きさ）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1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20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</a:p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190973"/>
                  </a:ext>
                </a:extLst>
              </a:tr>
            </a:tbl>
          </a:graphicData>
        </a:graphic>
      </p:graphicFrame>
      <p:graphicFrame>
        <p:nvGraphicFramePr>
          <p:cNvPr id="12" name="表 11">
            <a:extLst>
              <a:ext uri="{FF2B5EF4-FFF2-40B4-BE49-F238E27FC236}">
                <a16:creationId xmlns:a16="http://schemas.microsoft.com/office/drawing/2014/main" id="{98F64479-3C11-8483-EBFF-61A7936D55CA}"/>
              </a:ext>
            </a:extLst>
          </p:cNvPr>
          <p:cNvGraphicFramePr>
            <a:graphicFrameLocks noGrp="1"/>
          </p:cNvGraphicFramePr>
          <p:nvPr/>
        </p:nvGraphicFramePr>
        <p:xfrm>
          <a:off x="7231601" y="3900347"/>
          <a:ext cx="4552335" cy="245431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61885">
                  <a:extLst>
                    <a:ext uri="{9D8B030D-6E8A-4147-A177-3AD203B41FA5}">
                      <a16:colId xmlns:a16="http://schemas.microsoft.com/office/drawing/2014/main" val="3650404499"/>
                    </a:ext>
                  </a:extLst>
                </a:gridCol>
                <a:gridCol w="281954">
                  <a:extLst>
                    <a:ext uri="{9D8B030D-6E8A-4147-A177-3AD203B41FA5}">
                      <a16:colId xmlns:a16="http://schemas.microsoft.com/office/drawing/2014/main" val="2002964612"/>
                    </a:ext>
                  </a:extLst>
                </a:gridCol>
                <a:gridCol w="868031">
                  <a:extLst>
                    <a:ext uri="{9D8B030D-6E8A-4147-A177-3AD203B41FA5}">
                      <a16:colId xmlns:a16="http://schemas.microsoft.com/office/drawing/2014/main" val="3720089901"/>
                    </a:ext>
                  </a:extLst>
                </a:gridCol>
                <a:gridCol w="421153">
                  <a:extLst>
                    <a:ext uri="{9D8B030D-6E8A-4147-A177-3AD203B41FA5}">
                      <a16:colId xmlns:a16="http://schemas.microsoft.com/office/drawing/2014/main" val="62387595"/>
                    </a:ext>
                  </a:extLst>
                </a:gridCol>
                <a:gridCol w="881984">
                  <a:extLst>
                    <a:ext uri="{9D8B030D-6E8A-4147-A177-3AD203B41FA5}">
                      <a16:colId xmlns:a16="http://schemas.microsoft.com/office/drawing/2014/main" val="3192045687"/>
                    </a:ext>
                  </a:extLst>
                </a:gridCol>
                <a:gridCol w="400773">
                  <a:extLst>
                    <a:ext uri="{9D8B030D-6E8A-4147-A177-3AD203B41FA5}">
                      <a16:colId xmlns:a16="http://schemas.microsoft.com/office/drawing/2014/main" val="270864416"/>
                    </a:ext>
                  </a:extLst>
                </a:gridCol>
                <a:gridCol w="636555">
                  <a:extLst>
                    <a:ext uri="{9D8B030D-6E8A-4147-A177-3AD203B41FA5}">
                      <a16:colId xmlns:a16="http://schemas.microsoft.com/office/drawing/2014/main" val="1081370896"/>
                    </a:ext>
                  </a:extLst>
                </a:gridCol>
              </a:tblGrid>
              <a:tr h="907117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Position</a:t>
                      </a:r>
                    </a:p>
                    <a:p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位置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0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-10.5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657765"/>
                  </a:ext>
                </a:extLst>
              </a:tr>
              <a:tr h="907117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Rotation</a:t>
                      </a:r>
                    </a:p>
                    <a:p>
                      <a:r>
                        <a:rPr kumimoji="1" lang="ja-JP" altLang="en-US" dirty="0"/>
                        <a:t>（回転）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0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0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958687"/>
                  </a:ext>
                </a:extLst>
              </a:tr>
              <a:tr h="634982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Scale</a:t>
                      </a:r>
                    </a:p>
                    <a:p>
                      <a:r>
                        <a:rPr kumimoji="1" lang="ja-JP" altLang="en-US" dirty="0"/>
                        <a:t>（大きさ）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15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1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</a:p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190973"/>
                  </a:ext>
                </a:extLst>
              </a:tr>
            </a:tbl>
          </a:graphicData>
        </a:graphic>
      </p:graphicFrame>
      <p:graphicFrame>
        <p:nvGraphicFramePr>
          <p:cNvPr id="13" name="表 12">
            <a:extLst>
              <a:ext uri="{FF2B5EF4-FFF2-40B4-BE49-F238E27FC236}">
                <a16:creationId xmlns:a16="http://schemas.microsoft.com/office/drawing/2014/main" id="{5C5A4E39-EB7A-D781-4CEB-3AB03062FAB5}"/>
              </a:ext>
            </a:extLst>
          </p:cNvPr>
          <p:cNvGraphicFramePr>
            <a:graphicFrameLocks noGrp="1"/>
          </p:cNvGraphicFramePr>
          <p:nvPr/>
        </p:nvGraphicFramePr>
        <p:xfrm>
          <a:off x="7236492" y="704299"/>
          <a:ext cx="4552335" cy="245431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61885">
                  <a:extLst>
                    <a:ext uri="{9D8B030D-6E8A-4147-A177-3AD203B41FA5}">
                      <a16:colId xmlns:a16="http://schemas.microsoft.com/office/drawing/2014/main" val="3650404499"/>
                    </a:ext>
                  </a:extLst>
                </a:gridCol>
                <a:gridCol w="281954">
                  <a:extLst>
                    <a:ext uri="{9D8B030D-6E8A-4147-A177-3AD203B41FA5}">
                      <a16:colId xmlns:a16="http://schemas.microsoft.com/office/drawing/2014/main" val="2002964612"/>
                    </a:ext>
                  </a:extLst>
                </a:gridCol>
                <a:gridCol w="868031">
                  <a:extLst>
                    <a:ext uri="{9D8B030D-6E8A-4147-A177-3AD203B41FA5}">
                      <a16:colId xmlns:a16="http://schemas.microsoft.com/office/drawing/2014/main" val="3720089901"/>
                    </a:ext>
                  </a:extLst>
                </a:gridCol>
                <a:gridCol w="421153">
                  <a:extLst>
                    <a:ext uri="{9D8B030D-6E8A-4147-A177-3AD203B41FA5}">
                      <a16:colId xmlns:a16="http://schemas.microsoft.com/office/drawing/2014/main" val="62387595"/>
                    </a:ext>
                  </a:extLst>
                </a:gridCol>
                <a:gridCol w="881984">
                  <a:extLst>
                    <a:ext uri="{9D8B030D-6E8A-4147-A177-3AD203B41FA5}">
                      <a16:colId xmlns:a16="http://schemas.microsoft.com/office/drawing/2014/main" val="3192045687"/>
                    </a:ext>
                  </a:extLst>
                </a:gridCol>
                <a:gridCol w="400773">
                  <a:extLst>
                    <a:ext uri="{9D8B030D-6E8A-4147-A177-3AD203B41FA5}">
                      <a16:colId xmlns:a16="http://schemas.microsoft.com/office/drawing/2014/main" val="270864416"/>
                    </a:ext>
                  </a:extLst>
                </a:gridCol>
                <a:gridCol w="636555">
                  <a:extLst>
                    <a:ext uri="{9D8B030D-6E8A-4147-A177-3AD203B41FA5}">
                      <a16:colId xmlns:a16="http://schemas.microsoft.com/office/drawing/2014/main" val="1081370896"/>
                    </a:ext>
                  </a:extLst>
                </a:gridCol>
              </a:tblGrid>
              <a:tr h="907117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Position</a:t>
                      </a:r>
                    </a:p>
                    <a:p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位置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0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10.5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657765"/>
                  </a:ext>
                </a:extLst>
              </a:tr>
              <a:tr h="907117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Rotation</a:t>
                      </a:r>
                    </a:p>
                    <a:p>
                      <a:r>
                        <a:rPr kumimoji="1" lang="ja-JP" altLang="en-US" dirty="0"/>
                        <a:t>（回転）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0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0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8958687"/>
                  </a:ext>
                </a:extLst>
              </a:tr>
              <a:tr h="634982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Scale</a:t>
                      </a:r>
                    </a:p>
                    <a:p>
                      <a:r>
                        <a:rPr kumimoji="1" lang="ja-JP" altLang="en-US" dirty="0"/>
                        <a:t>（大きさ）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15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1</a:t>
                      </a:r>
                      <a:endParaRPr kumimoji="1" lang="ja-JP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</a:p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190973"/>
                  </a:ext>
                </a:extLst>
              </a:tr>
            </a:tbl>
          </a:graphicData>
        </a:graphic>
      </p:graphicFrame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7948AAC3-6070-CE65-77F0-9CD376B5B3A0}"/>
              </a:ext>
            </a:extLst>
          </p:cNvPr>
          <p:cNvSpPr/>
          <p:nvPr/>
        </p:nvSpPr>
        <p:spPr>
          <a:xfrm>
            <a:off x="550656" y="77475"/>
            <a:ext cx="1425677" cy="5407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WallR</a:t>
            </a:r>
            <a:endParaRPr kumimoji="1" lang="ja-JP" alt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21987D2-F084-21BC-B9F6-5DC74988C738}"/>
              </a:ext>
            </a:extLst>
          </p:cNvPr>
          <p:cNvSpPr/>
          <p:nvPr/>
        </p:nvSpPr>
        <p:spPr>
          <a:xfrm>
            <a:off x="550656" y="3158613"/>
            <a:ext cx="1425677" cy="5407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WallL</a:t>
            </a:r>
            <a:endParaRPr kumimoji="1" lang="ja-JP" alt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48A4BBE-9632-177D-4E57-5C81FBBF1C6E}"/>
              </a:ext>
            </a:extLst>
          </p:cNvPr>
          <p:cNvSpPr/>
          <p:nvPr/>
        </p:nvSpPr>
        <p:spPr>
          <a:xfrm>
            <a:off x="7231600" y="3334392"/>
            <a:ext cx="1425677" cy="5407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WallB</a:t>
            </a:r>
            <a:endParaRPr kumimoji="1" lang="ja-JP" alt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CF1F40F3-E88E-EA2B-3995-AFA4EC948651}"/>
              </a:ext>
            </a:extLst>
          </p:cNvPr>
          <p:cNvSpPr/>
          <p:nvPr/>
        </p:nvSpPr>
        <p:spPr>
          <a:xfrm>
            <a:off x="7231601" y="120500"/>
            <a:ext cx="1425677" cy="5407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WallT</a:t>
            </a:r>
            <a:endParaRPr kumimoji="1" lang="ja-JP" alt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82942ED-8F0A-4C23-5347-F9EA0410657C}"/>
              </a:ext>
            </a:extLst>
          </p:cNvPr>
          <p:cNvSpPr/>
          <p:nvPr/>
        </p:nvSpPr>
        <p:spPr>
          <a:xfrm>
            <a:off x="550655" y="1540756"/>
            <a:ext cx="5442371" cy="13325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2942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44F2989-EC5B-7564-2CBD-97BCF3F473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377"/>
          <a:stretch/>
        </p:blipFill>
        <p:spPr>
          <a:xfrm>
            <a:off x="1217459" y="189565"/>
            <a:ext cx="9757082" cy="615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56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C508CC-3967-D2B7-BF96-E199FD052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ボールの作成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8FF70EF-EB78-10D4-C089-2BF1373054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310" b="43128"/>
          <a:stretch/>
        </p:blipFill>
        <p:spPr>
          <a:xfrm>
            <a:off x="1006823" y="1875012"/>
            <a:ext cx="6113292" cy="4161995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6920408D-28F1-92C5-23B7-AC782B69909F}"/>
              </a:ext>
            </a:extLst>
          </p:cNvPr>
          <p:cNvCxnSpPr>
            <a:cxnSpLocks/>
          </p:cNvCxnSpPr>
          <p:nvPr/>
        </p:nvCxnSpPr>
        <p:spPr>
          <a:xfrm>
            <a:off x="2522567" y="3155915"/>
            <a:ext cx="4191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2B423307-EE5C-359B-6A7C-036F884050AD}"/>
              </a:ext>
            </a:extLst>
          </p:cNvPr>
          <p:cNvCxnSpPr>
            <a:cxnSpLocks/>
          </p:cNvCxnSpPr>
          <p:nvPr/>
        </p:nvCxnSpPr>
        <p:spPr>
          <a:xfrm>
            <a:off x="3879419" y="3283735"/>
            <a:ext cx="4191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8E542F6-65DE-A327-D227-5A046CA636B2}"/>
              </a:ext>
            </a:extLst>
          </p:cNvPr>
          <p:cNvSpPr txBox="1"/>
          <p:nvPr/>
        </p:nvSpPr>
        <p:spPr>
          <a:xfrm>
            <a:off x="6783327" y="2644170"/>
            <a:ext cx="5128585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3200" dirty="0"/>
              <a:t>【hierarchy】</a:t>
            </a:r>
          </a:p>
          <a:p>
            <a:r>
              <a:rPr kumimoji="1" lang="en-US" altLang="ja-JP" sz="3200" dirty="0"/>
              <a:t>Create→3DObject</a:t>
            </a:r>
            <a:r>
              <a:rPr kumimoji="1" lang="ja-JP" altLang="en-US" sz="3200" dirty="0"/>
              <a:t>→</a:t>
            </a:r>
            <a:r>
              <a:rPr kumimoji="1" lang="en-US" altLang="ja-JP" sz="3200" dirty="0"/>
              <a:t>Sphere</a:t>
            </a:r>
          </a:p>
          <a:p>
            <a:r>
              <a:rPr kumimoji="1" lang="ja-JP" altLang="en-US" sz="3200" dirty="0"/>
              <a:t>名前：</a:t>
            </a:r>
            <a:r>
              <a:rPr kumimoji="1" lang="en-US" altLang="ja-JP" sz="3200" dirty="0"/>
              <a:t>Ball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34068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BE0EBB5-50D0-5E7A-6526-3AFA5A53A4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84" t="4158" b="35771"/>
          <a:stretch/>
        </p:blipFill>
        <p:spPr>
          <a:xfrm>
            <a:off x="971016" y="654868"/>
            <a:ext cx="10249967" cy="4851195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9E341C8-8BDE-843E-C39D-EC778AE6BBF2}"/>
              </a:ext>
            </a:extLst>
          </p:cNvPr>
          <p:cNvSpPr/>
          <p:nvPr/>
        </p:nvSpPr>
        <p:spPr>
          <a:xfrm>
            <a:off x="8711380" y="1351936"/>
            <a:ext cx="2509603" cy="7226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ABBE8A5-4C10-DE99-1DF7-E91F15018190}"/>
              </a:ext>
            </a:extLst>
          </p:cNvPr>
          <p:cNvSpPr txBox="1"/>
          <p:nvPr/>
        </p:nvSpPr>
        <p:spPr>
          <a:xfrm>
            <a:off x="8711380" y="0"/>
            <a:ext cx="28808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/>
              <a:t>⚙→</a:t>
            </a:r>
            <a:r>
              <a:rPr kumimoji="1" lang="en-US" altLang="ja-JP" sz="4000" dirty="0"/>
              <a:t>reset</a:t>
            </a:r>
            <a:endParaRPr kumimoji="1"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626398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528062-8CCA-3EBB-F5D6-E56FE5F4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ボールに物理演算を加える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BB88D6A-3BD0-1A59-69D4-31DB6C883FF5}"/>
              </a:ext>
            </a:extLst>
          </p:cNvPr>
          <p:cNvSpPr txBox="1"/>
          <p:nvPr/>
        </p:nvSpPr>
        <p:spPr>
          <a:xfrm>
            <a:off x="1097280" y="1737360"/>
            <a:ext cx="8298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物理演算を付け加えて跳ね返ったりするようにする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83F3E37-75C6-35CA-9AB9-6A6697DDB4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066" t="6451" b="28890"/>
          <a:stretch/>
        </p:blipFill>
        <p:spPr>
          <a:xfrm>
            <a:off x="875072" y="2260580"/>
            <a:ext cx="3883741" cy="3725748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7329147-929B-FD53-E7A9-43B5F17E6CBD}"/>
              </a:ext>
            </a:extLst>
          </p:cNvPr>
          <p:cNvSpPr/>
          <p:nvPr/>
        </p:nvSpPr>
        <p:spPr>
          <a:xfrm>
            <a:off x="2933535" y="5638802"/>
            <a:ext cx="1579471" cy="2507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4DE307D-B3E9-68B7-CB30-1EF103F64361}"/>
              </a:ext>
            </a:extLst>
          </p:cNvPr>
          <p:cNvSpPr txBox="1"/>
          <p:nvPr/>
        </p:nvSpPr>
        <p:spPr>
          <a:xfrm>
            <a:off x="6027173" y="2260580"/>
            <a:ext cx="610583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err="1">
                <a:highlight>
                  <a:srgbClr val="FFFF00"/>
                </a:highlight>
              </a:rPr>
              <a:t>Rigitbody</a:t>
            </a:r>
            <a:r>
              <a:rPr kumimoji="1" lang="ja-JP" altLang="en-US" sz="2800" dirty="0">
                <a:highlight>
                  <a:srgbClr val="FFFF00"/>
                </a:highlight>
              </a:rPr>
              <a:t>を追加</a:t>
            </a:r>
            <a:endParaRPr kumimoji="1" lang="en-US" altLang="ja-JP" sz="2800" dirty="0">
              <a:highlight>
                <a:srgbClr val="FFFF00"/>
              </a:highlight>
            </a:endParaRPr>
          </a:p>
          <a:p>
            <a:r>
              <a:rPr kumimoji="1" lang="ja-JP" altLang="en-US" sz="2400" dirty="0"/>
              <a:t>（最初の文字の「ｒ</a:t>
            </a:r>
            <a:r>
              <a:rPr kumimoji="1" lang="en-US" altLang="ja-JP" sz="2400" dirty="0" err="1"/>
              <a:t>i</a:t>
            </a:r>
            <a:r>
              <a:rPr kumimoji="1" lang="ja-JP" altLang="en-US" sz="2400" dirty="0"/>
              <a:t>」と打てば出てくる）</a:t>
            </a:r>
            <a:endParaRPr kumimoji="1" lang="ja-JP" altLang="en-US" sz="1600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79C95435-ED9E-DA77-F82F-56AFCF0673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5902" t="59355" b="23728"/>
          <a:stretch/>
        </p:blipFill>
        <p:spPr>
          <a:xfrm>
            <a:off x="6027173" y="3429000"/>
            <a:ext cx="5716731" cy="2675556"/>
          </a:xfrm>
          <a:prstGeom prst="rect">
            <a:avLst/>
          </a:prstGeom>
        </p:spPr>
      </p:pic>
      <p:sp>
        <p:nvSpPr>
          <p:cNvPr id="11" name="矢印: 右 10">
            <a:extLst>
              <a:ext uri="{FF2B5EF4-FFF2-40B4-BE49-F238E27FC236}">
                <a16:creationId xmlns:a16="http://schemas.microsoft.com/office/drawing/2014/main" id="{6613376A-3620-436A-88AC-5317977A8EE9}"/>
              </a:ext>
            </a:extLst>
          </p:cNvPr>
          <p:cNvSpPr/>
          <p:nvPr/>
        </p:nvSpPr>
        <p:spPr>
          <a:xfrm>
            <a:off x="4827638" y="2320519"/>
            <a:ext cx="1140542" cy="7726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AD5AD660-AE68-C585-3884-C3E24C779A33}"/>
              </a:ext>
            </a:extLst>
          </p:cNvPr>
          <p:cNvCxnSpPr>
            <a:cxnSpLocks/>
          </p:cNvCxnSpPr>
          <p:nvPr/>
        </p:nvCxnSpPr>
        <p:spPr>
          <a:xfrm>
            <a:off x="1004467" y="3350102"/>
            <a:ext cx="4191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A25459B-6871-DA75-5085-E29084CC006B}"/>
              </a:ext>
            </a:extLst>
          </p:cNvPr>
          <p:cNvSpPr txBox="1"/>
          <p:nvPr/>
        </p:nvSpPr>
        <p:spPr>
          <a:xfrm>
            <a:off x="448096" y="3429000"/>
            <a:ext cx="3736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「</a:t>
            </a:r>
            <a:r>
              <a:rPr kumimoji="1" lang="en-US" altLang="ja-JP" dirty="0"/>
              <a:t>Ball</a:t>
            </a:r>
            <a:r>
              <a:rPr kumimoji="1" lang="ja-JP" altLang="en-US" dirty="0"/>
              <a:t>」を選択</a:t>
            </a:r>
            <a:endParaRPr kumimoji="1" lang="en-US" altLang="ja-JP" dirty="0"/>
          </a:p>
          <a:p>
            <a:r>
              <a:rPr kumimoji="1" lang="ja-JP" altLang="en-US" dirty="0"/>
              <a:t>（クリック）してから</a:t>
            </a: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9F8D7EDD-40C7-7A91-52D3-420DBDF786B1}"/>
              </a:ext>
            </a:extLst>
          </p:cNvPr>
          <p:cNvCxnSpPr>
            <a:cxnSpLocks/>
          </p:cNvCxnSpPr>
          <p:nvPr/>
        </p:nvCxnSpPr>
        <p:spPr>
          <a:xfrm>
            <a:off x="6184490" y="4851977"/>
            <a:ext cx="30086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2198AF2-F50E-923A-5233-E5CB7AAE4A76}"/>
              </a:ext>
            </a:extLst>
          </p:cNvPr>
          <p:cNvSpPr txBox="1"/>
          <p:nvPr/>
        </p:nvSpPr>
        <p:spPr>
          <a:xfrm>
            <a:off x="8490858" y="4582112"/>
            <a:ext cx="165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☑外す</a:t>
            </a:r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B26ACE44-C043-F5E1-3972-ED6FC380EC8D}"/>
              </a:ext>
            </a:extLst>
          </p:cNvPr>
          <p:cNvSpPr/>
          <p:nvPr/>
        </p:nvSpPr>
        <p:spPr>
          <a:xfrm>
            <a:off x="5955070" y="5705452"/>
            <a:ext cx="356420" cy="27367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1736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224E20-A4FB-4420-14EB-83051AA68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自己紹介</a:t>
            </a:r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597E1BB0-F746-7649-B26B-2B16F841C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1846263"/>
            <a:ext cx="10058400" cy="4022725"/>
          </a:xfrm>
        </p:spPr>
        <p:txBody>
          <a:bodyPr/>
          <a:lstStyle/>
          <a:p>
            <a:r>
              <a:rPr kumimoji="1" lang="ja-JP" altLang="en-US" sz="2800" dirty="0"/>
              <a:t>名前：奥﨑弥（おくざき　ひろ）</a:t>
            </a:r>
            <a:endParaRPr kumimoji="1" lang="en-US" altLang="ja-JP" sz="2800" dirty="0"/>
          </a:p>
          <a:p>
            <a:endParaRPr lang="en-US" altLang="ja-JP" sz="2800" dirty="0"/>
          </a:p>
          <a:p>
            <a:r>
              <a:rPr kumimoji="1" lang="ja-JP" altLang="en-US" sz="2800" dirty="0"/>
              <a:t>大学：青森大学ソフトウェア情報学部４年生</a:t>
            </a:r>
            <a:endParaRPr kumimoji="1" lang="en-US" altLang="ja-JP" sz="2800" dirty="0"/>
          </a:p>
          <a:p>
            <a:endParaRPr lang="en-US" altLang="ja-JP" sz="2800" dirty="0"/>
          </a:p>
          <a:p>
            <a:r>
              <a:rPr kumimoji="1" lang="ja-JP" altLang="en-US" sz="2800" dirty="0"/>
              <a:t>趣味：旅行</a:t>
            </a:r>
            <a:endParaRPr kumimoji="1" lang="en-US" altLang="ja-JP" sz="2800" dirty="0"/>
          </a:p>
          <a:p>
            <a:endParaRPr lang="en-US" altLang="ja-JP" sz="2800" dirty="0"/>
          </a:p>
          <a:p>
            <a:r>
              <a:rPr kumimoji="1" lang="ja-JP" altLang="en-US" sz="2800" dirty="0"/>
              <a:t>好きなアーティスト：</a:t>
            </a:r>
            <a:r>
              <a:rPr kumimoji="1" lang="en-US" altLang="ja-JP" sz="2800" dirty="0">
                <a:latin typeface="+mn-ea"/>
              </a:rPr>
              <a:t>TOMORROW  </a:t>
            </a:r>
            <a:r>
              <a:rPr lang="en-US" altLang="ja-JP" sz="2800" dirty="0">
                <a:latin typeface="+mn-ea"/>
              </a:rPr>
              <a:t>X  TOGETHER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34569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B69434D7-7DC2-2175-748D-A044DC67E8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9594" t="37276" b="10251"/>
          <a:stretch/>
        </p:blipFill>
        <p:spPr>
          <a:xfrm>
            <a:off x="3181398" y="362239"/>
            <a:ext cx="5073447" cy="5836959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4B11D48-6DB6-93C9-7264-8F0F542C8DFB}"/>
              </a:ext>
            </a:extLst>
          </p:cNvPr>
          <p:cNvSpPr/>
          <p:nvPr/>
        </p:nvSpPr>
        <p:spPr>
          <a:xfrm>
            <a:off x="3327235" y="5016502"/>
            <a:ext cx="2870365" cy="6603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8486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1345F3-AA8B-B439-8626-E8B0D7FB1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スクリプトフォルダ作成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F73FCBB-D089-4ADD-EC15-F0E1F785C1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229" t="43768" r="23997" b="30028"/>
          <a:stretch/>
        </p:blipFill>
        <p:spPr>
          <a:xfrm>
            <a:off x="629264" y="2290916"/>
            <a:ext cx="4257367" cy="358005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0DCDD6C-8129-2EB3-4218-17F6E1638F5D}"/>
              </a:ext>
            </a:extLst>
          </p:cNvPr>
          <p:cNvSpPr txBox="1"/>
          <p:nvPr/>
        </p:nvSpPr>
        <p:spPr>
          <a:xfrm>
            <a:off x="4699155" y="2855903"/>
            <a:ext cx="80530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＊</a:t>
            </a:r>
            <a:r>
              <a:rPr kumimoji="1" lang="en-US" altLang="ja-JP" sz="2800" dirty="0"/>
              <a:t>scripts</a:t>
            </a:r>
            <a:r>
              <a:rPr kumimoji="1" lang="ja-JP" altLang="en-US" sz="2800" dirty="0"/>
              <a:t>フォルダ作成＊</a:t>
            </a:r>
            <a:endParaRPr kumimoji="1" lang="en-US" altLang="ja-JP" sz="2800" dirty="0"/>
          </a:p>
          <a:p>
            <a:r>
              <a:rPr kumimoji="1" lang="en-US" altLang="ja-JP" sz="2800" dirty="0"/>
              <a:t>【project</a:t>
            </a:r>
            <a:r>
              <a:rPr kumimoji="1" lang="ja-JP" altLang="en-US" sz="2800" dirty="0"/>
              <a:t>ビュー</a:t>
            </a:r>
            <a:r>
              <a:rPr kumimoji="1" lang="en-US" altLang="ja-JP" sz="2800" dirty="0"/>
              <a:t>】</a:t>
            </a:r>
          </a:p>
          <a:p>
            <a:r>
              <a:rPr kumimoji="1" lang="en-US" altLang="ja-JP" sz="2800" dirty="0"/>
              <a:t>Assets</a:t>
            </a:r>
            <a:r>
              <a:rPr kumimoji="1" lang="ja-JP" altLang="en-US" sz="2800" dirty="0"/>
              <a:t>選択→</a:t>
            </a:r>
            <a:r>
              <a:rPr kumimoji="1" lang="en-US" altLang="ja-JP" sz="2800" dirty="0"/>
              <a:t>Create</a:t>
            </a:r>
            <a:r>
              <a:rPr kumimoji="1" lang="ja-JP" altLang="en-US" sz="2800" dirty="0"/>
              <a:t>→</a:t>
            </a:r>
            <a:r>
              <a:rPr kumimoji="1" lang="en-US" altLang="ja-JP" sz="2800" dirty="0"/>
              <a:t>Folder</a:t>
            </a:r>
            <a:r>
              <a:rPr kumimoji="1" lang="ja-JP" altLang="en-US" sz="2800" dirty="0"/>
              <a:t>→フォルダ名「</a:t>
            </a:r>
            <a:r>
              <a:rPr kumimoji="1" lang="en-US" altLang="ja-JP" sz="2800" dirty="0"/>
              <a:t>Scripts</a:t>
            </a:r>
            <a:r>
              <a:rPr kumimoji="1" lang="ja-JP" altLang="en-US" sz="2800" dirty="0"/>
              <a:t>」</a:t>
            </a:r>
          </a:p>
        </p:txBody>
      </p:sp>
    </p:spTree>
    <p:extLst>
      <p:ext uri="{BB962C8B-B14F-4D97-AF65-F5344CB8AC3E}">
        <p14:creationId xmlns:p14="http://schemas.microsoft.com/office/powerpoint/2010/main" val="2654310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18E7DE-7AF7-FBA6-62CB-E4F2AD337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4800" dirty="0"/>
              <a:t>Scripts</a:t>
            </a:r>
            <a:r>
              <a:rPr kumimoji="1" lang="ja-JP" altLang="en-US" sz="4800" dirty="0"/>
              <a:t>フォルダの中にボールを動かすためのスクリプトを作成する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594C92F-315D-4DFB-BDD4-2722839A3C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819" t="42198" r="15193" b="20733"/>
          <a:stretch/>
        </p:blipFill>
        <p:spPr>
          <a:xfrm>
            <a:off x="715378" y="2140845"/>
            <a:ext cx="4772734" cy="393322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7DF69E9-11AB-4755-7963-4B21DD02A2EE}"/>
              </a:ext>
            </a:extLst>
          </p:cNvPr>
          <p:cNvSpPr txBox="1"/>
          <p:nvPr/>
        </p:nvSpPr>
        <p:spPr>
          <a:xfrm>
            <a:off x="3593159" y="3459218"/>
            <a:ext cx="8355690" cy="18158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2800" dirty="0"/>
              <a:t>【project</a:t>
            </a:r>
            <a:r>
              <a:rPr kumimoji="1" lang="ja-JP" altLang="en-US" sz="2800" dirty="0"/>
              <a:t>ビュー</a:t>
            </a:r>
            <a:r>
              <a:rPr kumimoji="1" lang="en-US" altLang="ja-JP" sz="2800" dirty="0"/>
              <a:t>】</a:t>
            </a:r>
          </a:p>
          <a:p>
            <a:r>
              <a:rPr kumimoji="1" lang="en-US" altLang="ja-JP" sz="2800" dirty="0"/>
              <a:t>Scripts</a:t>
            </a:r>
            <a:r>
              <a:rPr kumimoji="1" lang="ja-JP" altLang="en-US" sz="2800" dirty="0"/>
              <a:t>フォルダ選択→</a:t>
            </a:r>
            <a:r>
              <a:rPr kumimoji="1" lang="en-US" altLang="ja-JP" sz="2800" dirty="0"/>
              <a:t>Create</a:t>
            </a:r>
            <a:r>
              <a:rPr kumimoji="1" lang="ja-JP" altLang="en-US" sz="2800" dirty="0"/>
              <a:t>→</a:t>
            </a:r>
            <a:r>
              <a:rPr kumimoji="1" lang="en-US" altLang="ja-JP" sz="2800" dirty="0"/>
              <a:t>C</a:t>
            </a:r>
            <a:r>
              <a:rPr kumimoji="1" lang="ja-JP" altLang="en-US" sz="2800" dirty="0"/>
              <a:t>＃</a:t>
            </a:r>
            <a:r>
              <a:rPr kumimoji="1" lang="en-US" altLang="ja-JP" sz="2800" dirty="0"/>
              <a:t>Script</a:t>
            </a:r>
            <a:r>
              <a:rPr kumimoji="1" lang="ja-JP" altLang="en-US" sz="2800" dirty="0"/>
              <a:t>→名前「</a:t>
            </a:r>
            <a:r>
              <a:rPr kumimoji="1" lang="en-US" altLang="ja-JP" sz="2800" dirty="0"/>
              <a:t>Ball</a:t>
            </a:r>
            <a:r>
              <a:rPr kumimoji="1" lang="ja-JP" altLang="en-US" sz="2800" dirty="0"/>
              <a:t>」</a:t>
            </a:r>
            <a:endParaRPr kumimoji="1" lang="en-US" altLang="ja-JP" sz="2800" dirty="0"/>
          </a:p>
          <a:p>
            <a:endParaRPr kumimoji="1" lang="en-US" altLang="ja-JP" sz="2800" dirty="0"/>
          </a:p>
          <a:p>
            <a:r>
              <a:rPr kumimoji="1" lang="ja-JP" altLang="en-US" sz="2800" dirty="0"/>
              <a:t>ダブルクリックで開く</a:t>
            </a:r>
          </a:p>
        </p:txBody>
      </p:sp>
    </p:spTree>
    <p:extLst>
      <p:ext uri="{BB962C8B-B14F-4D97-AF65-F5344CB8AC3E}">
        <p14:creationId xmlns:p14="http://schemas.microsoft.com/office/powerpoint/2010/main" val="1935685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DEB3A70-6937-74F1-88BA-240CF6EE47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7312" b="7312"/>
          <a:stretch/>
        </p:blipFill>
        <p:spPr>
          <a:xfrm>
            <a:off x="444843" y="-250256"/>
            <a:ext cx="9747284" cy="649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760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29F79E9-AFF6-F190-0403-A0BA85BCB717}"/>
              </a:ext>
            </a:extLst>
          </p:cNvPr>
          <p:cNvSpPr txBox="1"/>
          <p:nvPr/>
        </p:nvSpPr>
        <p:spPr>
          <a:xfrm>
            <a:off x="491391" y="130393"/>
            <a:ext cx="1015120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2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2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System.Collections</a:t>
            </a:r>
            <a:r>
              <a:rPr lang="en-US" altLang="ja-JP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22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2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System.Collections.Generic</a:t>
            </a:r>
            <a:r>
              <a:rPr lang="en-US" altLang="ja-JP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22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2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UnityEngine</a:t>
            </a:r>
            <a:r>
              <a:rPr lang="en-US" altLang="ja-JP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endParaRPr lang="ja-JP" altLang="en-US" sz="22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2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public</a:t>
            </a:r>
            <a:r>
              <a:rPr lang="en-US" altLang="ja-JP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2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class</a:t>
            </a:r>
            <a:r>
              <a:rPr lang="en-US" altLang="ja-JP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200" dirty="0">
                <a:solidFill>
                  <a:srgbClr val="2B91A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Ball</a:t>
            </a:r>
            <a:r>
              <a:rPr lang="en-US" altLang="ja-JP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: </a:t>
            </a:r>
            <a:r>
              <a:rPr lang="en-US" altLang="ja-JP" sz="22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MonoBehaviour</a:t>
            </a:r>
            <a:endParaRPr lang="en-US" altLang="ja-JP" sz="22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ja-JP" altLang="en-US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2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// </a:t>
            </a:r>
            <a:r>
              <a:rPr lang="ja-JP" altLang="en-US" sz="22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ボールの移動の速さを指定する変数</a:t>
            </a:r>
            <a:endParaRPr lang="ja-JP" altLang="en-US" sz="22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200" dirty="0">
                <a:solidFill>
                  <a:srgbClr val="0000FF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public</a:t>
            </a:r>
            <a:r>
              <a:rPr lang="en-US" altLang="ja-JP" sz="2200" dirty="0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200" dirty="0">
                <a:solidFill>
                  <a:srgbClr val="0000FF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float</a:t>
            </a:r>
            <a:r>
              <a:rPr lang="en-US" altLang="ja-JP" sz="2200" dirty="0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speed = 5f;</a:t>
            </a:r>
          </a:p>
          <a:p>
            <a:r>
              <a:rPr lang="en-US" altLang="ja-JP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200" dirty="0" err="1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Rigidbody</a:t>
            </a:r>
            <a:r>
              <a:rPr lang="en-US" altLang="ja-JP" sz="2200" dirty="0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200" dirty="0" err="1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myRigidbody</a:t>
            </a:r>
            <a:r>
              <a:rPr lang="en-US" altLang="ja-JP" sz="2200" dirty="0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endParaRPr lang="ja-JP" altLang="en-US" sz="22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2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private</a:t>
            </a:r>
            <a:r>
              <a:rPr lang="en-US" altLang="ja-JP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2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void</a:t>
            </a:r>
            <a:r>
              <a:rPr lang="en-US" altLang="ja-JP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Start()</a:t>
            </a:r>
          </a:p>
          <a:p>
            <a:r>
              <a:rPr lang="ja-JP" altLang="en-US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ja-JP" altLang="en-US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2200" dirty="0">
                <a:solidFill>
                  <a:srgbClr val="008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// </a:t>
            </a:r>
            <a:r>
              <a:rPr lang="en-US" altLang="ja-JP" sz="2200" dirty="0" err="1">
                <a:solidFill>
                  <a:srgbClr val="008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Rigidbody</a:t>
            </a:r>
            <a:r>
              <a:rPr lang="ja-JP" altLang="en-US" sz="2200" dirty="0">
                <a:solidFill>
                  <a:srgbClr val="008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にアクセスして変数に保持しておく</a:t>
            </a:r>
            <a:endParaRPr lang="ja-JP" altLang="en-US" sz="2200" dirty="0">
              <a:solidFill>
                <a:srgbClr val="000000"/>
              </a:solidFill>
              <a:highlight>
                <a:srgbClr val="FFFF00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2200" dirty="0" err="1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myRigidbody</a:t>
            </a:r>
            <a:r>
              <a:rPr lang="en-US" altLang="ja-JP" sz="2200" dirty="0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2200" dirty="0" err="1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GetComponent</a:t>
            </a:r>
            <a:r>
              <a:rPr lang="en-US" altLang="ja-JP" sz="2200" dirty="0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</a:t>
            </a:r>
            <a:r>
              <a:rPr lang="en-US" altLang="ja-JP" sz="2200" dirty="0" err="1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Rigidbody</a:t>
            </a:r>
            <a:r>
              <a:rPr lang="en-US" altLang="ja-JP" sz="2200" dirty="0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&gt;();</a:t>
            </a:r>
          </a:p>
          <a:p>
            <a:r>
              <a:rPr lang="ja-JP" altLang="en-US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2200" dirty="0">
                <a:solidFill>
                  <a:srgbClr val="008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// </a:t>
            </a:r>
            <a:r>
              <a:rPr lang="ja-JP" altLang="en-US" sz="2200" dirty="0">
                <a:solidFill>
                  <a:srgbClr val="008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右斜め</a:t>
            </a:r>
            <a:r>
              <a:rPr lang="en-US" altLang="ja-JP" sz="2200" dirty="0">
                <a:solidFill>
                  <a:srgbClr val="008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45</a:t>
            </a:r>
            <a:r>
              <a:rPr lang="ja-JP" altLang="en-US" sz="2200" dirty="0">
                <a:solidFill>
                  <a:srgbClr val="008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度に進む</a:t>
            </a:r>
            <a:endParaRPr lang="ja-JP" altLang="en-US" sz="2200" dirty="0">
              <a:solidFill>
                <a:srgbClr val="000000"/>
              </a:solidFill>
              <a:highlight>
                <a:srgbClr val="FFFF00"/>
              </a:highlight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2200" dirty="0" err="1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myRigidbody.velocity</a:t>
            </a:r>
            <a:r>
              <a:rPr lang="en-US" altLang="ja-JP" sz="2200" dirty="0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2200" dirty="0">
                <a:solidFill>
                  <a:srgbClr val="0000FF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new</a:t>
            </a:r>
            <a:r>
              <a:rPr lang="en-US" altLang="ja-JP" sz="2200" dirty="0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Vector3(speed, speed, 0f);</a:t>
            </a:r>
          </a:p>
          <a:p>
            <a:r>
              <a:rPr lang="ja-JP" altLang="en-US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r>
              <a:rPr lang="en-US" altLang="ja-JP" sz="22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  <a:endParaRPr kumimoji="1" lang="ja-JP" altLang="en-US" sz="2200" dirty="0"/>
          </a:p>
        </p:txBody>
      </p:sp>
    </p:spTree>
    <p:extLst>
      <p:ext uri="{BB962C8B-B14F-4D97-AF65-F5344CB8AC3E}">
        <p14:creationId xmlns:p14="http://schemas.microsoft.com/office/powerpoint/2010/main" val="992178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ndicam 2024-10-18 12-54-04-345">
            <a:hlinkClick r:id="" action="ppaction://media"/>
            <a:extLst>
              <a:ext uri="{FF2B5EF4-FFF2-40B4-BE49-F238E27FC236}">
                <a16:creationId xmlns:a16="http://schemas.microsoft.com/office/drawing/2014/main" id="{964C56DC-4C02-118A-BD50-3E007900D96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388" end="170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6930" y="385856"/>
            <a:ext cx="8425107" cy="561673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E7EE6A5-344E-650A-E880-FCECDA38F941}"/>
              </a:ext>
            </a:extLst>
          </p:cNvPr>
          <p:cNvSpPr txBox="1"/>
          <p:nvPr/>
        </p:nvSpPr>
        <p:spPr>
          <a:xfrm>
            <a:off x="8249515" y="385856"/>
            <a:ext cx="37392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Ball</a:t>
            </a:r>
            <a:r>
              <a:rPr kumimoji="1" lang="ja-JP" altLang="en-US" sz="2800" dirty="0"/>
              <a:t>スクリプトを入れる</a:t>
            </a:r>
          </a:p>
        </p:txBody>
      </p:sp>
    </p:spTree>
    <p:extLst>
      <p:ext uri="{BB962C8B-B14F-4D97-AF65-F5344CB8AC3E}">
        <p14:creationId xmlns:p14="http://schemas.microsoft.com/office/powerpoint/2010/main" val="178955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6EC1B1-CF76-BA51-5642-1F73CA711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正しく反射するように設定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4FA09E8-0E3F-B58F-DB8A-5D685089E0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221" t="46021" r="29450" b="9104"/>
          <a:stretch/>
        </p:blipFill>
        <p:spPr>
          <a:xfrm>
            <a:off x="589934" y="2123768"/>
            <a:ext cx="3283975" cy="3878810"/>
          </a:xfrm>
          <a:prstGeom prst="rect">
            <a:avLst/>
          </a:prstGeom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9672E6A8-D465-3DB8-0E4C-636F0418B721}"/>
              </a:ext>
            </a:extLst>
          </p:cNvPr>
          <p:cNvSpPr/>
          <p:nvPr/>
        </p:nvSpPr>
        <p:spPr>
          <a:xfrm>
            <a:off x="3993863" y="3429000"/>
            <a:ext cx="1219200" cy="10422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C667E850-7B00-303C-2DEF-56A9FF3CF8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4361" t="17634" r="37479" b="4178"/>
          <a:stretch/>
        </p:blipFill>
        <p:spPr>
          <a:xfrm>
            <a:off x="5250426" y="1854106"/>
            <a:ext cx="1539276" cy="4418133"/>
          </a:xfrm>
          <a:prstGeom prst="rect">
            <a:avLst/>
          </a:prstGeom>
        </p:spPr>
      </p:pic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A1643FDB-C2F7-100F-5964-10C48F3780B4}"/>
              </a:ext>
            </a:extLst>
          </p:cNvPr>
          <p:cNvCxnSpPr>
            <a:cxnSpLocks/>
          </p:cNvCxnSpPr>
          <p:nvPr/>
        </p:nvCxnSpPr>
        <p:spPr>
          <a:xfrm>
            <a:off x="5531172" y="5229699"/>
            <a:ext cx="5648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矢印: 右 12">
            <a:extLst>
              <a:ext uri="{FF2B5EF4-FFF2-40B4-BE49-F238E27FC236}">
                <a16:creationId xmlns:a16="http://schemas.microsoft.com/office/drawing/2014/main" id="{929BA03C-6C21-B303-E9B8-8C35E7779492}"/>
              </a:ext>
            </a:extLst>
          </p:cNvPr>
          <p:cNvSpPr/>
          <p:nvPr/>
        </p:nvSpPr>
        <p:spPr>
          <a:xfrm>
            <a:off x="6869644" y="3302409"/>
            <a:ext cx="1234477" cy="1138084"/>
          </a:xfrm>
          <a:prstGeom prst="rightArrow">
            <a:avLst>
              <a:gd name="adj1" fmla="val 50000"/>
              <a:gd name="adj2" fmla="val 4840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A69EA46-B65D-BAAB-FD98-1690FE900EDC}"/>
              </a:ext>
            </a:extLst>
          </p:cNvPr>
          <p:cNvSpPr/>
          <p:nvPr/>
        </p:nvSpPr>
        <p:spPr>
          <a:xfrm>
            <a:off x="514020" y="2648504"/>
            <a:ext cx="1009979" cy="2163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704E947-3C08-6715-6F55-8F7828BC34EB}"/>
              </a:ext>
            </a:extLst>
          </p:cNvPr>
          <p:cNvSpPr txBox="1"/>
          <p:nvPr/>
        </p:nvSpPr>
        <p:spPr>
          <a:xfrm>
            <a:off x="163215" y="2648504"/>
            <a:ext cx="934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①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7CFF76A-9B36-A5CA-7221-2D174DEB3293}"/>
              </a:ext>
            </a:extLst>
          </p:cNvPr>
          <p:cNvSpPr txBox="1"/>
          <p:nvPr/>
        </p:nvSpPr>
        <p:spPr>
          <a:xfrm>
            <a:off x="258587" y="2152021"/>
            <a:ext cx="934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②</a:t>
            </a: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4DC7F555-643C-9003-3090-082B07114941}"/>
              </a:ext>
            </a:extLst>
          </p:cNvPr>
          <p:cNvCxnSpPr>
            <a:cxnSpLocks/>
          </p:cNvCxnSpPr>
          <p:nvPr/>
        </p:nvCxnSpPr>
        <p:spPr>
          <a:xfrm>
            <a:off x="589934" y="2428325"/>
            <a:ext cx="5648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図 18">
            <a:extLst>
              <a:ext uri="{FF2B5EF4-FFF2-40B4-BE49-F238E27FC236}">
                <a16:creationId xmlns:a16="http://schemas.microsoft.com/office/drawing/2014/main" id="{0F688EBB-506D-A4BB-9E03-BC0A94F7D4E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0454" t="4179" b="74667"/>
          <a:stretch/>
        </p:blipFill>
        <p:spPr>
          <a:xfrm>
            <a:off x="7937500" y="2756659"/>
            <a:ext cx="3992958" cy="190591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EE6DC80-F70E-7F09-5D6A-B4661F64CC02}"/>
              </a:ext>
            </a:extLst>
          </p:cNvPr>
          <p:cNvSpPr txBox="1"/>
          <p:nvPr/>
        </p:nvSpPr>
        <p:spPr>
          <a:xfrm>
            <a:off x="7658100" y="5229699"/>
            <a:ext cx="246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P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471498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943574A-8341-2AFE-8C8D-BE75AD92B8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806"/>
          <a:stretch/>
        </p:blipFill>
        <p:spPr>
          <a:xfrm>
            <a:off x="638482" y="228650"/>
            <a:ext cx="10521131" cy="6005002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08D141AC-7D75-C6C0-3A84-A915CD878989}"/>
              </a:ext>
            </a:extLst>
          </p:cNvPr>
          <p:cNvSpPr/>
          <p:nvPr/>
        </p:nvSpPr>
        <p:spPr>
          <a:xfrm>
            <a:off x="7226708" y="3389671"/>
            <a:ext cx="737420" cy="7792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EB4C01FE-E774-81AE-8F09-8E2819438D37}"/>
              </a:ext>
            </a:extLst>
          </p:cNvPr>
          <p:cNvCxnSpPr>
            <a:cxnSpLocks/>
          </p:cNvCxnSpPr>
          <p:nvPr/>
        </p:nvCxnSpPr>
        <p:spPr>
          <a:xfrm flipH="1" flipV="1">
            <a:off x="5801032" y="1818968"/>
            <a:ext cx="1681316" cy="15707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69B9428-985E-8340-B5C8-3BD3BCA708FB}"/>
              </a:ext>
            </a:extLst>
          </p:cNvPr>
          <p:cNvSpPr txBox="1"/>
          <p:nvPr/>
        </p:nvSpPr>
        <p:spPr>
          <a:xfrm>
            <a:off x="5702710" y="2419653"/>
            <a:ext cx="242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ドラッグアンドドロップ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755A508-9D29-60CA-5325-5085679BDA50}"/>
              </a:ext>
            </a:extLst>
          </p:cNvPr>
          <p:cNvSpPr/>
          <p:nvPr/>
        </p:nvSpPr>
        <p:spPr>
          <a:xfrm>
            <a:off x="8046902" y="3237607"/>
            <a:ext cx="3211033" cy="8314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69A4298E-FCD4-1F94-2761-D25E3C668507}"/>
              </a:ext>
            </a:extLst>
          </p:cNvPr>
          <p:cNvCxnSpPr>
            <a:cxnSpLocks/>
          </p:cNvCxnSpPr>
          <p:nvPr/>
        </p:nvCxnSpPr>
        <p:spPr>
          <a:xfrm>
            <a:off x="8111612" y="3779274"/>
            <a:ext cx="296934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191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4C0B358-C41F-6F34-28E7-2347599492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380"/>
          <a:stretch/>
        </p:blipFill>
        <p:spPr>
          <a:xfrm>
            <a:off x="1179256" y="96240"/>
            <a:ext cx="9833487" cy="6137412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13304F95-B5AA-A8FC-8474-89ECD8AB9BF4}"/>
              </a:ext>
            </a:extLst>
          </p:cNvPr>
          <p:cNvSpPr/>
          <p:nvPr/>
        </p:nvSpPr>
        <p:spPr>
          <a:xfrm>
            <a:off x="7226708" y="3389671"/>
            <a:ext cx="737420" cy="7792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1F284BD0-EAAC-3902-A6E3-41F933D414D1}"/>
              </a:ext>
            </a:extLst>
          </p:cNvPr>
          <p:cNvCxnSpPr>
            <a:cxnSpLocks/>
          </p:cNvCxnSpPr>
          <p:nvPr/>
        </p:nvCxnSpPr>
        <p:spPr>
          <a:xfrm flipH="1" flipV="1">
            <a:off x="6263148" y="1268361"/>
            <a:ext cx="1219200" cy="21213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E4187F8-D3FC-4AE3-2457-066C831F775F}"/>
              </a:ext>
            </a:extLst>
          </p:cNvPr>
          <p:cNvSpPr txBox="1"/>
          <p:nvPr/>
        </p:nvSpPr>
        <p:spPr>
          <a:xfrm>
            <a:off x="5702710" y="2419653"/>
            <a:ext cx="2428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ドラッグアンドドロップ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4B3A3D7-EB03-0541-C5F2-79FC26EE63D4}"/>
              </a:ext>
            </a:extLst>
          </p:cNvPr>
          <p:cNvSpPr/>
          <p:nvPr/>
        </p:nvSpPr>
        <p:spPr>
          <a:xfrm>
            <a:off x="8046902" y="3237607"/>
            <a:ext cx="3211033" cy="8314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5161D583-BDD8-14C7-90B1-ACEBBEA29B8A}"/>
              </a:ext>
            </a:extLst>
          </p:cNvPr>
          <p:cNvCxnSpPr>
            <a:cxnSpLocks/>
          </p:cNvCxnSpPr>
          <p:nvPr/>
        </p:nvCxnSpPr>
        <p:spPr>
          <a:xfrm>
            <a:off x="8111612" y="3779274"/>
            <a:ext cx="2969343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8F44E866-49F6-6196-A607-38543C7535BB}"/>
              </a:ext>
            </a:extLst>
          </p:cNvPr>
          <p:cNvCxnSpPr>
            <a:cxnSpLocks/>
          </p:cNvCxnSpPr>
          <p:nvPr/>
        </p:nvCxnSpPr>
        <p:spPr>
          <a:xfrm flipH="1" flipV="1">
            <a:off x="6194936" y="1383355"/>
            <a:ext cx="1219200" cy="20456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0C866E52-5D0F-F354-5FE2-7A134838ADD9}"/>
              </a:ext>
            </a:extLst>
          </p:cNvPr>
          <p:cNvCxnSpPr>
            <a:cxnSpLocks/>
          </p:cNvCxnSpPr>
          <p:nvPr/>
        </p:nvCxnSpPr>
        <p:spPr>
          <a:xfrm flipH="1" flipV="1">
            <a:off x="6093541" y="1592289"/>
            <a:ext cx="1146689" cy="19855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37F587CF-CA76-5C01-C3CD-F70662944A78}"/>
              </a:ext>
            </a:extLst>
          </p:cNvPr>
          <p:cNvCxnSpPr>
            <a:cxnSpLocks/>
          </p:cNvCxnSpPr>
          <p:nvPr/>
        </p:nvCxnSpPr>
        <p:spPr>
          <a:xfrm flipH="1" flipV="1">
            <a:off x="6144639" y="1466926"/>
            <a:ext cx="1200579" cy="20273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90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FADB13-0609-0012-1906-479E78E74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パドル（</a:t>
            </a:r>
            <a:r>
              <a:rPr kumimoji="1" lang="en-US" altLang="ja-JP" dirty="0"/>
              <a:t>Bar</a:t>
            </a:r>
            <a:r>
              <a:rPr kumimoji="1" lang="ja-JP" altLang="en-US" dirty="0"/>
              <a:t>）の作成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4A9BEF4-15C9-E71F-5032-8E34306F9F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016" t="2590" r="26915" b="55965"/>
          <a:stretch/>
        </p:blipFill>
        <p:spPr>
          <a:xfrm>
            <a:off x="633046" y="1899137"/>
            <a:ext cx="4091250" cy="3888713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F6A0AD2A-CFDA-4474-27CE-C8C26C9E7A30}"/>
              </a:ext>
            </a:extLst>
          </p:cNvPr>
          <p:cNvCxnSpPr>
            <a:cxnSpLocks/>
          </p:cNvCxnSpPr>
          <p:nvPr/>
        </p:nvCxnSpPr>
        <p:spPr>
          <a:xfrm>
            <a:off x="1097280" y="3278815"/>
            <a:ext cx="5648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EFCD423-EAD9-67E2-9977-A84B72871424}"/>
              </a:ext>
            </a:extLst>
          </p:cNvPr>
          <p:cNvCxnSpPr>
            <a:cxnSpLocks/>
          </p:cNvCxnSpPr>
          <p:nvPr/>
        </p:nvCxnSpPr>
        <p:spPr>
          <a:xfrm>
            <a:off x="2797276" y="3278815"/>
            <a:ext cx="5648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2FFC05AC-5D65-2B12-48B1-5C0815C4C354}"/>
              </a:ext>
            </a:extLst>
          </p:cNvPr>
          <p:cNvCxnSpPr>
            <a:cxnSpLocks/>
          </p:cNvCxnSpPr>
          <p:nvPr/>
        </p:nvCxnSpPr>
        <p:spPr>
          <a:xfrm>
            <a:off x="814866" y="2644634"/>
            <a:ext cx="5648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9D78BA6-C092-B66B-C6E1-0A1846BE0419}"/>
              </a:ext>
            </a:extLst>
          </p:cNvPr>
          <p:cNvSpPr txBox="1"/>
          <p:nvPr/>
        </p:nvSpPr>
        <p:spPr>
          <a:xfrm>
            <a:off x="5188530" y="2694040"/>
            <a:ext cx="2015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名前：</a:t>
            </a:r>
            <a:r>
              <a:rPr kumimoji="1" lang="en-US" altLang="ja-JP" sz="3200" dirty="0"/>
              <a:t>Bar</a:t>
            </a:r>
            <a:endParaRPr kumimoji="1" lang="ja-JP" altLang="en-US" sz="3200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19C13C29-FC72-DB77-14CB-49C8405136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126" t="6882" r="28868" b="53262"/>
          <a:stretch/>
        </p:blipFill>
        <p:spPr>
          <a:xfrm>
            <a:off x="7530265" y="1899137"/>
            <a:ext cx="4011562" cy="4098724"/>
          </a:xfrm>
          <a:prstGeom prst="rect">
            <a:avLst/>
          </a:prstGeom>
        </p:spPr>
      </p:pic>
      <p:sp>
        <p:nvSpPr>
          <p:cNvPr id="12" name="矢印: 右 11">
            <a:extLst>
              <a:ext uri="{FF2B5EF4-FFF2-40B4-BE49-F238E27FC236}">
                <a16:creationId xmlns:a16="http://schemas.microsoft.com/office/drawing/2014/main" id="{FF2725BB-B12B-3E24-6C94-2BB760F27C1F}"/>
              </a:ext>
            </a:extLst>
          </p:cNvPr>
          <p:cNvSpPr/>
          <p:nvPr/>
        </p:nvSpPr>
        <p:spPr>
          <a:xfrm>
            <a:off x="5505884" y="3429000"/>
            <a:ext cx="1415845" cy="8357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5826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6268EC-594C-DD3C-5979-344BBEBB8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クイズ（</a:t>
            </a:r>
            <a:r>
              <a:rPr lang="en-US" altLang="ja-JP" dirty="0"/>
              <a:t>Forms</a:t>
            </a:r>
            <a:r>
              <a:rPr lang="ja-JP" altLang="en-US" dirty="0"/>
              <a:t>）　１０分くらい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776285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554674-86C2-74A3-4801-520714ED6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パドルサイズ変更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2B18CCB-46BF-2AEB-846A-448DC43FF5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555" t="6126" b="71171"/>
          <a:stretch/>
        </p:blipFill>
        <p:spPr>
          <a:xfrm>
            <a:off x="405300" y="2408404"/>
            <a:ext cx="11181013" cy="305211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8966564-B2EF-0B3E-8ABE-6D34B98FBD36}"/>
              </a:ext>
            </a:extLst>
          </p:cNvPr>
          <p:cNvSpPr/>
          <p:nvPr/>
        </p:nvSpPr>
        <p:spPr>
          <a:xfrm>
            <a:off x="5649691" y="3429000"/>
            <a:ext cx="5767952" cy="10317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7439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27FCAD-BA67-7CB2-DAFE-1F651B231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パドル（</a:t>
            </a:r>
            <a:r>
              <a:rPr kumimoji="1" lang="en-US" altLang="ja-JP" dirty="0"/>
              <a:t>Bar</a:t>
            </a:r>
            <a:r>
              <a:rPr kumimoji="1" lang="ja-JP" altLang="en-US" dirty="0"/>
              <a:t>）のスクリプト作成</a:t>
            </a:r>
          </a:p>
        </p:txBody>
      </p:sp>
      <p:pic>
        <p:nvPicPr>
          <p:cNvPr id="4" name="bandicam 2024-10-21 01-23-35-558">
            <a:hlinkClick r:id="" action="ppaction://media"/>
            <a:extLst>
              <a:ext uri="{FF2B5EF4-FFF2-40B4-BE49-F238E27FC236}">
                <a16:creationId xmlns:a16="http://schemas.microsoft.com/office/drawing/2014/main" id="{4C0349FF-7D07-0BFA-FE5A-46DE817B1C8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31" end="3710"/>
                </p14:media>
              </p:ext>
            </p:extLst>
          </p:nvPr>
        </p:nvPicPr>
        <p:blipFill>
          <a:blip r:embed="rId4"/>
          <a:srcRect l="42491" t="19105" r="28791" b="7531"/>
          <a:stretch/>
        </p:blipFill>
        <p:spPr>
          <a:xfrm>
            <a:off x="1097279" y="1868993"/>
            <a:ext cx="3163221" cy="4420988"/>
          </a:xfrm>
          <a:prstGeom prst="rect">
            <a:avLst/>
          </a:prstGeom>
        </p:spPr>
      </p:pic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2E3E590F-542C-D54A-630C-17241F56F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7489" y="2568944"/>
            <a:ext cx="7172514" cy="20630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sz="2800" dirty="0"/>
              <a:t>Scripts</a:t>
            </a:r>
            <a:r>
              <a:rPr kumimoji="1" lang="ja-JP" altLang="en-US" sz="2800" dirty="0"/>
              <a:t>フォルダの中に</a:t>
            </a:r>
            <a:r>
              <a:rPr kumimoji="1" lang="en-US" altLang="ja-JP" sz="2800" dirty="0"/>
              <a:t>Bar</a:t>
            </a:r>
            <a:r>
              <a:rPr kumimoji="1" lang="ja-JP" altLang="en-US" sz="2800" dirty="0"/>
              <a:t>スクリプト作成</a:t>
            </a:r>
            <a:endParaRPr kumimoji="1" lang="en-US" altLang="ja-JP" sz="2800" dirty="0"/>
          </a:p>
          <a:p>
            <a:pPr marL="0" indent="0">
              <a:buNone/>
            </a:pPr>
            <a:r>
              <a:rPr kumimoji="1" lang="en-US" altLang="ja-JP" sz="2800" dirty="0"/>
              <a:t>【Project】</a:t>
            </a:r>
          </a:p>
          <a:p>
            <a:pPr marL="0" indent="0">
              <a:buNone/>
            </a:pPr>
            <a:r>
              <a:rPr kumimoji="1" lang="en-US" altLang="ja-JP" sz="2800" dirty="0" err="1"/>
              <a:t>Create→C#Script</a:t>
            </a:r>
            <a:r>
              <a:rPr lang="ja-JP" altLang="en-US" sz="2800" dirty="0"/>
              <a:t>　名前</a:t>
            </a:r>
            <a:r>
              <a:rPr lang="en-US" altLang="ja-JP" sz="2800" dirty="0"/>
              <a:t>Bar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4945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74EA3B6-68E6-5F46-A08F-A14FB13F491A}"/>
              </a:ext>
            </a:extLst>
          </p:cNvPr>
          <p:cNvSpPr txBox="1"/>
          <p:nvPr/>
        </p:nvSpPr>
        <p:spPr>
          <a:xfrm>
            <a:off x="629263" y="157317"/>
            <a:ext cx="722671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using </a:t>
            </a:r>
            <a:r>
              <a:rPr kumimoji="1" lang="en-US" altLang="ja-JP" sz="2000" dirty="0" err="1"/>
              <a:t>System.Collections</a:t>
            </a:r>
            <a:r>
              <a:rPr kumimoji="1" lang="en-US" altLang="ja-JP" sz="2000" dirty="0"/>
              <a:t>;</a:t>
            </a:r>
          </a:p>
          <a:p>
            <a:r>
              <a:rPr kumimoji="1" lang="en-US" altLang="ja-JP" sz="2000" dirty="0"/>
              <a:t>using </a:t>
            </a:r>
            <a:r>
              <a:rPr kumimoji="1" lang="en-US" altLang="ja-JP" sz="2000" dirty="0" err="1"/>
              <a:t>System.Collections.Generic</a:t>
            </a:r>
            <a:r>
              <a:rPr kumimoji="1" lang="en-US" altLang="ja-JP" sz="2000" dirty="0"/>
              <a:t>;</a:t>
            </a:r>
          </a:p>
          <a:p>
            <a:r>
              <a:rPr kumimoji="1" lang="en-US" altLang="ja-JP" sz="2000" dirty="0"/>
              <a:t>using </a:t>
            </a:r>
            <a:r>
              <a:rPr kumimoji="1" lang="en-US" altLang="ja-JP" sz="2000" dirty="0" err="1"/>
              <a:t>UnityEngine</a:t>
            </a:r>
            <a:r>
              <a:rPr kumimoji="1" lang="en-US" altLang="ja-JP" sz="2000" dirty="0"/>
              <a:t>;</a:t>
            </a:r>
          </a:p>
          <a:p>
            <a:endParaRPr kumimoji="1" lang="en-US" altLang="ja-JP" sz="2000" dirty="0"/>
          </a:p>
          <a:p>
            <a:r>
              <a:rPr kumimoji="1" lang="en-US" altLang="ja-JP" sz="2000" dirty="0"/>
              <a:t>public class Bar : </a:t>
            </a:r>
            <a:r>
              <a:rPr kumimoji="1" lang="en-US" altLang="ja-JP" sz="2000" dirty="0" err="1"/>
              <a:t>MonoBehaviour</a:t>
            </a:r>
            <a:endParaRPr kumimoji="1" lang="en-US" altLang="ja-JP" sz="2000" dirty="0"/>
          </a:p>
          <a:p>
            <a:r>
              <a:rPr kumimoji="1" lang="en-US" altLang="ja-JP" sz="2000" dirty="0"/>
              <a:t>{</a:t>
            </a:r>
          </a:p>
          <a:p>
            <a:r>
              <a:rPr kumimoji="1" lang="ja-JP" altLang="en-US" sz="2000" dirty="0"/>
              <a:t>　　</a:t>
            </a:r>
            <a:r>
              <a:rPr kumimoji="1" lang="en-US" altLang="ja-JP" sz="2000" dirty="0"/>
              <a:t>void Update()</a:t>
            </a:r>
          </a:p>
          <a:p>
            <a:r>
              <a:rPr kumimoji="1" lang="ja-JP" altLang="en-US" sz="2000" dirty="0"/>
              <a:t>　　</a:t>
            </a:r>
            <a:r>
              <a:rPr kumimoji="1" lang="en-US" altLang="ja-JP" sz="2000" dirty="0"/>
              <a:t>{</a:t>
            </a:r>
          </a:p>
          <a:p>
            <a:r>
              <a:rPr kumimoji="1" lang="ja-JP" altLang="en-US" sz="2000" dirty="0"/>
              <a:t>　　　　</a:t>
            </a:r>
            <a:r>
              <a:rPr kumimoji="1" lang="en-US" altLang="ja-JP" sz="2000" dirty="0"/>
              <a:t>//</a:t>
            </a:r>
            <a:r>
              <a:rPr kumimoji="1" lang="ja-JP" altLang="en-US" sz="2000" dirty="0"/>
              <a:t>左キーを入力すると左に</a:t>
            </a:r>
            <a:r>
              <a:rPr kumimoji="1" lang="en-US" altLang="ja-JP" sz="2000" dirty="0"/>
              <a:t>Bar</a:t>
            </a:r>
            <a:r>
              <a:rPr kumimoji="1" lang="ja-JP" altLang="en-US" sz="2000" dirty="0"/>
              <a:t>が動く</a:t>
            </a:r>
          </a:p>
          <a:p>
            <a:r>
              <a:rPr kumimoji="1" lang="ja-JP" altLang="en-US" sz="2000" dirty="0"/>
              <a:t>　　　　</a:t>
            </a:r>
            <a:r>
              <a:rPr kumimoji="1" lang="en-US" altLang="ja-JP" sz="2000" dirty="0">
                <a:highlight>
                  <a:srgbClr val="FFFF00"/>
                </a:highlight>
              </a:rPr>
              <a:t>if (</a:t>
            </a:r>
            <a:r>
              <a:rPr kumimoji="1" lang="en-US" altLang="ja-JP" sz="2000" dirty="0" err="1">
                <a:highlight>
                  <a:srgbClr val="FFFF00"/>
                </a:highlight>
              </a:rPr>
              <a:t>Input.GetKey</a:t>
            </a:r>
            <a:r>
              <a:rPr kumimoji="1" lang="en-US" altLang="ja-JP" sz="2000" dirty="0">
                <a:highlight>
                  <a:srgbClr val="FFFF00"/>
                </a:highlight>
              </a:rPr>
              <a:t>(</a:t>
            </a:r>
            <a:r>
              <a:rPr kumimoji="1" lang="en-US" altLang="ja-JP" sz="2000" dirty="0" err="1">
                <a:highlight>
                  <a:srgbClr val="FFFF00"/>
                </a:highlight>
              </a:rPr>
              <a:t>KeyCode.LeftArrow</a:t>
            </a:r>
            <a:r>
              <a:rPr kumimoji="1" lang="en-US" altLang="ja-JP" sz="2000" dirty="0">
                <a:highlight>
                  <a:srgbClr val="FFFF00"/>
                </a:highlight>
              </a:rPr>
              <a:t>))</a:t>
            </a:r>
          </a:p>
          <a:p>
            <a:r>
              <a:rPr kumimoji="1" lang="ja-JP" altLang="en-US" sz="2000" dirty="0"/>
              <a:t>　　　　</a:t>
            </a:r>
            <a:r>
              <a:rPr kumimoji="1" lang="en-US" altLang="ja-JP" sz="2000" dirty="0">
                <a:highlight>
                  <a:srgbClr val="FFFF00"/>
                </a:highlight>
              </a:rPr>
              <a:t>{</a:t>
            </a:r>
          </a:p>
          <a:p>
            <a:r>
              <a:rPr kumimoji="1" lang="ja-JP" altLang="en-US" sz="2000" dirty="0"/>
              <a:t>　　　　　　</a:t>
            </a:r>
            <a:r>
              <a:rPr kumimoji="1" lang="en-US" altLang="ja-JP" sz="2000" dirty="0" err="1">
                <a:highlight>
                  <a:srgbClr val="FFFF00"/>
                </a:highlight>
              </a:rPr>
              <a:t>this.transform.Translate</a:t>
            </a:r>
            <a:r>
              <a:rPr kumimoji="1" lang="en-US" altLang="ja-JP" sz="2000" dirty="0">
                <a:highlight>
                  <a:srgbClr val="FFFF00"/>
                </a:highlight>
              </a:rPr>
              <a:t>(-0.5f, 0f, 0f);</a:t>
            </a:r>
          </a:p>
          <a:p>
            <a:r>
              <a:rPr kumimoji="1" lang="ja-JP" altLang="en-US" sz="2000" dirty="0"/>
              <a:t>　　　　</a:t>
            </a:r>
            <a:r>
              <a:rPr kumimoji="1" lang="en-US" altLang="ja-JP" sz="2000" dirty="0">
                <a:highlight>
                  <a:srgbClr val="FFFF00"/>
                </a:highlight>
              </a:rPr>
              <a:t>}</a:t>
            </a:r>
          </a:p>
          <a:p>
            <a:r>
              <a:rPr kumimoji="1" lang="ja-JP" altLang="en-US" sz="2000" dirty="0"/>
              <a:t>　　　　</a:t>
            </a:r>
            <a:r>
              <a:rPr kumimoji="1" lang="en-US" altLang="ja-JP" sz="2000" dirty="0"/>
              <a:t>//</a:t>
            </a:r>
            <a:r>
              <a:rPr kumimoji="1" lang="ja-JP" altLang="en-US" sz="2000" dirty="0"/>
              <a:t>右キーを入力すると右に</a:t>
            </a:r>
            <a:r>
              <a:rPr kumimoji="1" lang="en-US" altLang="ja-JP" sz="2000" dirty="0"/>
              <a:t>Bar</a:t>
            </a:r>
            <a:r>
              <a:rPr kumimoji="1" lang="ja-JP" altLang="en-US" sz="2000" dirty="0"/>
              <a:t>が動く</a:t>
            </a:r>
          </a:p>
          <a:p>
            <a:r>
              <a:rPr kumimoji="1" lang="ja-JP" altLang="en-US" sz="2000" dirty="0"/>
              <a:t>　　　　</a:t>
            </a:r>
            <a:r>
              <a:rPr kumimoji="1" lang="en-US" altLang="ja-JP" sz="2000" dirty="0">
                <a:highlight>
                  <a:srgbClr val="FFFF00"/>
                </a:highlight>
              </a:rPr>
              <a:t>if (</a:t>
            </a:r>
            <a:r>
              <a:rPr kumimoji="1" lang="en-US" altLang="ja-JP" sz="2000" dirty="0" err="1">
                <a:highlight>
                  <a:srgbClr val="FFFF00"/>
                </a:highlight>
              </a:rPr>
              <a:t>Input.GetKey</a:t>
            </a:r>
            <a:r>
              <a:rPr kumimoji="1" lang="en-US" altLang="ja-JP" sz="2000" dirty="0">
                <a:highlight>
                  <a:srgbClr val="FFFF00"/>
                </a:highlight>
              </a:rPr>
              <a:t>(</a:t>
            </a:r>
            <a:r>
              <a:rPr kumimoji="1" lang="en-US" altLang="ja-JP" sz="2000" dirty="0" err="1">
                <a:highlight>
                  <a:srgbClr val="FFFF00"/>
                </a:highlight>
              </a:rPr>
              <a:t>KeyCode.RightArrow</a:t>
            </a:r>
            <a:r>
              <a:rPr kumimoji="1" lang="en-US" altLang="ja-JP" sz="2000" dirty="0">
                <a:highlight>
                  <a:srgbClr val="FFFF00"/>
                </a:highlight>
              </a:rPr>
              <a:t>))</a:t>
            </a:r>
          </a:p>
          <a:p>
            <a:r>
              <a:rPr kumimoji="1" lang="ja-JP" altLang="en-US" sz="2000" dirty="0"/>
              <a:t>　　　　</a:t>
            </a:r>
            <a:r>
              <a:rPr kumimoji="1" lang="en-US" altLang="ja-JP" sz="2000" dirty="0">
                <a:highlight>
                  <a:srgbClr val="FFFF00"/>
                </a:highlight>
              </a:rPr>
              <a:t>{</a:t>
            </a:r>
          </a:p>
          <a:p>
            <a:r>
              <a:rPr kumimoji="1" lang="ja-JP" altLang="en-US" sz="2000" dirty="0"/>
              <a:t>　　　　　　</a:t>
            </a:r>
            <a:r>
              <a:rPr kumimoji="1" lang="en-US" altLang="ja-JP" sz="2000" dirty="0" err="1">
                <a:highlight>
                  <a:srgbClr val="FFFF00"/>
                </a:highlight>
              </a:rPr>
              <a:t>this.transform.Translate</a:t>
            </a:r>
            <a:r>
              <a:rPr kumimoji="1" lang="en-US" altLang="ja-JP" sz="2000" dirty="0">
                <a:highlight>
                  <a:srgbClr val="FFFF00"/>
                </a:highlight>
              </a:rPr>
              <a:t>(0.5f, 0f, 0f);</a:t>
            </a:r>
          </a:p>
          <a:p>
            <a:r>
              <a:rPr kumimoji="1" lang="ja-JP" altLang="en-US" sz="2000" dirty="0"/>
              <a:t>　　　　</a:t>
            </a:r>
            <a:r>
              <a:rPr kumimoji="1" lang="en-US" altLang="ja-JP" sz="2000" dirty="0">
                <a:highlight>
                  <a:srgbClr val="FFFF00"/>
                </a:highlight>
              </a:rPr>
              <a:t>}</a:t>
            </a:r>
          </a:p>
          <a:p>
            <a:r>
              <a:rPr kumimoji="1" lang="ja-JP" altLang="en-US" sz="2000" dirty="0"/>
              <a:t>　　</a:t>
            </a:r>
            <a:r>
              <a:rPr kumimoji="1" lang="en-US" altLang="ja-JP" sz="2000" dirty="0"/>
              <a:t>}</a:t>
            </a:r>
          </a:p>
          <a:p>
            <a:r>
              <a:rPr kumimoji="1" lang="en-US" altLang="ja-JP" sz="2000" dirty="0"/>
              <a:t>}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663083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62A4C4B-8407-9336-1AC3-D2E74F27F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1" y="106103"/>
            <a:ext cx="8947970" cy="5965314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04FA3E16-2453-B193-A8C6-BB39A44B5D10}"/>
              </a:ext>
            </a:extLst>
          </p:cNvPr>
          <p:cNvSpPr/>
          <p:nvPr/>
        </p:nvSpPr>
        <p:spPr>
          <a:xfrm>
            <a:off x="6705599" y="3119284"/>
            <a:ext cx="550608" cy="6194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0327A10B-3BF7-8641-99D2-8F475BCB201F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7256207" y="3429000"/>
            <a:ext cx="589935" cy="228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2135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826CCCA3-C946-DFC1-2B48-88F7C8A1BC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647" t="3871" b="7097"/>
          <a:stretch/>
        </p:blipFill>
        <p:spPr>
          <a:xfrm>
            <a:off x="491613" y="127818"/>
            <a:ext cx="5694106" cy="6105833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93CDF06-23BF-65D1-122E-ACCDD63D2014}"/>
              </a:ext>
            </a:extLst>
          </p:cNvPr>
          <p:cNvSpPr/>
          <p:nvPr/>
        </p:nvSpPr>
        <p:spPr>
          <a:xfrm>
            <a:off x="3120942" y="4220833"/>
            <a:ext cx="3064778" cy="14032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5EFAA52-8CB9-BE02-5E4C-32B80732FE81}"/>
              </a:ext>
            </a:extLst>
          </p:cNvPr>
          <p:cNvSpPr txBox="1"/>
          <p:nvPr/>
        </p:nvSpPr>
        <p:spPr>
          <a:xfrm>
            <a:off x="6390967" y="830560"/>
            <a:ext cx="2714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Bar</a:t>
            </a:r>
            <a:r>
              <a:rPr kumimoji="1" lang="ja-JP" altLang="en-US" sz="2400" dirty="0"/>
              <a:t>に</a:t>
            </a:r>
            <a:r>
              <a:rPr kumimoji="1" lang="en-US" altLang="ja-JP" sz="2400" dirty="0" err="1"/>
              <a:t>Rigitbody</a:t>
            </a:r>
            <a:r>
              <a:rPr kumimoji="1" lang="ja-JP" altLang="en-US" sz="2400" dirty="0"/>
              <a:t>追加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BEF3FE5-E3EB-EB9D-2143-64CFBBCF80B9}"/>
              </a:ext>
            </a:extLst>
          </p:cNvPr>
          <p:cNvSpPr txBox="1"/>
          <p:nvPr/>
        </p:nvSpPr>
        <p:spPr>
          <a:xfrm>
            <a:off x="6403987" y="5427275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Player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の質量を大きくします。</a:t>
            </a:r>
            <a:endParaRPr lang="en-US" altLang="ja-JP" b="0" i="0" dirty="0">
              <a:solidFill>
                <a:srgbClr val="333333"/>
              </a:solidFill>
              <a:effectLst/>
              <a:latin typeface="YuGothic"/>
            </a:endParaRPr>
          </a:p>
          <a:p>
            <a:r>
              <a:rPr lang="en-US" altLang="ja-JP" b="1" i="0" dirty="0">
                <a:solidFill>
                  <a:srgbClr val="333333"/>
                </a:solidFill>
                <a:effectLst/>
                <a:latin typeface="YuGothic"/>
              </a:rPr>
              <a:t>Player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にアタッチしている</a:t>
            </a:r>
            <a:r>
              <a:rPr lang="en-US" altLang="ja-JP" b="1" i="0" dirty="0" err="1">
                <a:solidFill>
                  <a:srgbClr val="333333"/>
                </a:solidFill>
                <a:effectLst/>
                <a:latin typeface="YuGothic"/>
              </a:rPr>
              <a:t>Rigidbody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の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YuGothic"/>
              </a:rPr>
              <a:t>Mass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の値を大きく</a:t>
            </a:r>
            <a:endParaRPr lang="en-US" altLang="ja-JP" b="1" i="0" dirty="0">
              <a:solidFill>
                <a:srgbClr val="333333"/>
              </a:solidFill>
              <a:effectLst/>
              <a:latin typeface="YuGothic"/>
            </a:endParaRPr>
          </a:p>
          <a:p>
            <a:endParaRPr lang="en-US" altLang="ja-JP" b="1" dirty="0">
              <a:solidFill>
                <a:srgbClr val="333333"/>
              </a:solidFill>
              <a:latin typeface="YuGothic"/>
            </a:endParaRPr>
          </a:p>
          <a:p>
            <a:endParaRPr lang="ja-JP" altLang="en-US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216195C-8FD3-ED99-1794-3DA78F257140}"/>
              </a:ext>
            </a:extLst>
          </p:cNvPr>
          <p:cNvSpPr txBox="1"/>
          <p:nvPr/>
        </p:nvSpPr>
        <p:spPr>
          <a:xfrm>
            <a:off x="6403987" y="1292225"/>
            <a:ext cx="4423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【inspector】</a:t>
            </a:r>
          </a:p>
          <a:p>
            <a:r>
              <a:rPr kumimoji="1" lang="en-US" altLang="ja-JP" sz="2400" dirty="0"/>
              <a:t>Add</a:t>
            </a:r>
            <a:r>
              <a:rPr kumimoji="1" lang="ja-JP" altLang="en-US" sz="2400" dirty="0"/>
              <a:t>　</a:t>
            </a:r>
            <a:r>
              <a:rPr kumimoji="1" lang="en-US" altLang="ja-JP" sz="2400" dirty="0"/>
              <a:t>Component</a:t>
            </a:r>
            <a:r>
              <a:rPr kumimoji="1" lang="ja-JP" altLang="en-US" sz="2400" dirty="0"/>
              <a:t>→</a:t>
            </a:r>
            <a:r>
              <a:rPr kumimoji="1" lang="en-US" altLang="ja-JP" sz="2400" dirty="0" err="1"/>
              <a:t>Rigitbody</a:t>
            </a:r>
            <a:endParaRPr kumimoji="1" lang="ja-JP" altLang="en-US" sz="24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AAFC1C2-C0EF-7F91-6FE8-3287577575C2}"/>
              </a:ext>
            </a:extLst>
          </p:cNvPr>
          <p:cNvSpPr txBox="1"/>
          <p:nvPr/>
        </p:nvSpPr>
        <p:spPr>
          <a:xfrm>
            <a:off x="6189953" y="4494510"/>
            <a:ext cx="2625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これやらなきゃ</a:t>
            </a:r>
            <a:endParaRPr kumimoji="1" lang="en-US" altLang="ja-JP" dirty="0"/>
          </a:p>
          <a:p>
            <a:r>
              <a:rPr kumimoji="1" lang="ja-JP" altLang="en-US" dirty="0"/>
              <a:t>パドル、ボールぶっ飛ぶ</a:t>
            </a:r>
          </a:p>
        </p:txBody>
      </p:sp>
    </p:spTree>
    <p:extLst>
      <p:ext uri="{BB962C8B-B14F-4D97-AF65-F5344CB8AC3E}">
        <p14:creationId xmlns:p14="http://schemas.microsoft.com/office/powerpoint/2010/main" val="4138196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6833325-D49C-95C0-87FD-C98EEE36E501}"/>
              </a:ext>
            </a:extLst>
          </p:cNvPr>
          <p:cNvSpPr txBox="1"/>
          <p:nvPr/>
        </p:nvSpPr>
        <p:spPr>
          <a:xfrm>
            <a:off x="6658708" y="148467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0" i="0" dirty="0">
                <a:solidFill>
                  <a:srgbClr val="333333"/>
                </a:solidFill>
                <a:effectLst/>
                <a:latin typeface="Lato" panose="020F0502020204030204" pitchFamily="34" charset="0"/>
              </a:rPr>
              <a:t>Material Physic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Lato" panose="020F0502020204030204" pitchFamily="34" charset="0"/>
              </a:rPr>
              <a:t>」を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Lato" panose="020F0502020204030204" pitchFamily="34" charset="0"/>
              </a:rPr>
              <a:t>Bar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Lato" panose="020F0502020204030204" pitchFamily="34" charset="0"/>
              </a:rPr>
              <a:t>にアタッチしてあげます。</a:t>
            </a:r>
            <a:endParaRPr lang="en-US" altLang="ja-JP" b="0" i="0" dirty="0">
              <a:solidFill>
                <a:srgbClr val="333333"/>
              </a:solidFill>
              <a:effectLst/>
              <a:latin typeface="Lato" panose="020F0502020204030204" pitchFamily="34" charset="0"/>
            </a:endParaRPr>
          </a:p>
          <a:p>
            <a:r>
              <a:rPr lang="ja-JP" altLang="en-US" b="0" i="0" dirty="0">
                <a:solidFill>
                  <a:srgbClr val="333333"/>
                </a:solidFill>
                <a:effectLst/>
                <a:latin typeface="Lato" panose="020F0502020204030204" pitchFamily="34" charset="0"/>
              </a:rPr>
              <a:t>（衝突でのエネルギー減少を失くすため</a:t>
            </a:r>
            <a:endParaRPr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F7C9005-DB24-112D-88C0-DB9AC9D722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876" t="3154" b="8101"/>
          <a:stretch/>
        </p:blipFill>
        <p:spPr>
          <a:xfrm>
            <a:off x="412955" y="71748"/>
            <a:ext cx="6096000" cy="6205013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7EF533CA-3EA7-48CD-3582-9B159C911315}"/>
              </a:ext>
            </a:extLst>
          </p:cNvPr>
          <p:cNvSpPr/>
          <p:nvPr/>
        </p:nvSpPr>
        <p:spPr>
          <a:xfrm>
            <a:off x="2644876" y="3512574"/>
            <a:ext cx="550608" cy="6194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25415B93-99AD-207F-5AAB-5F15CD301E43}"/>
              </a:ext>
            </a:extLst>
          </p:cNvPr>
          <p:cNvCxnSpPr>
            <a:cxnSpLocks/>
          </p:cNvCxnSpPr>
          <p:nvPr/>
        </p:nvCxnSpPr>
        <p:spPr>
          <a:xfrm flipH="1" flipV="1">
            <a:off x="1317523" y="1681316"/>
            <a:ext cx="1592825" cy="18312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3783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DD9CBA-F851-3EAE-788E-7BB94D457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ブロックの作成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A3F33E6-2B98-AD98-D6A9-BC9BF487E7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125" t="7168" r="27252" b="55699"/>
          <a:stretch/>
        </p:blipFill>
        <p:spPr>
          <a:xfrm>
            <a:off x="894735" y="1927123"/>
            <a:ext cx="4618843" cy="4139380"/>
          </a:xfrm>
          <a:prstGeom prst="rect">
            <a:avLst/>
          </a:prstGeom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B2C2269E-7D20-8DFA-2C7C-2E57715101CB}"/>
              </a:ext>
            </a:extLst>
          </p:cNvPr>
          <p:cNvSpPr/>
          <p:nvPr/>
        </p:nvSpPr>
        <p:spPr>
          <a:xfrm>
            <a:off x="5658432" y="3241777"/>
            <a:ext cx="1140542" cy="10028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2684E77-719B-A565-D916-8152F66AE0A5}"/>
              </a:ext>
            </a:extLst>
          </p:cNvPr>
          <p:cNvSpPr txBox="1"/>
          <p:nvPr/>
        </p:nvSpPr>
        <p:spPr>
          <a:xfrm>
            <a:off x="5513578" y="2415266"/>
            <a:ext cx="245668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名前：</a:t>
            </a:r>
            <a:r>
              <a:rPr kumimoji="1" lang="en-US" altLang="ja-JP" sz="2800" dirty="0"/>
              <a:t>Block</a:t>
            </a:r>
          </a:p>
          <a:p>
            <a:endParaRPr kumimoji="1" lang="ja-JP" altLang="en-US" dirty="0"/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18865DA5-AC58-193A-0B74-18A8359ABDCD}"/>
              </a:ext>
            </a:extLst>
          </p:cNvPr>
          <p:cNvCxnSpPr>
            <a:cxnSpLocks/>
          </p:cNvCxnSpPr>
          <p:nvPr/>
        </p:nvCxnSpPr>
        <p:spPr>
          <a:xfrm>
            <a:off x="1097280" y="3062582"/>
            <a:ext cx="95824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95093CAC-AE1A-E79A-C528-00698D201706}"/>
              </a:ext>
            </a:extLst>
          </p:cNvPr>
          <p:cNvCxnSpPr>
            <a:cxnSpLocks/>
          </p:cNvCxnSpPr>
          <p:nvPr/>
        </p:nvCxnSpPr>
        <p:spPr>
          <a:xfrm>
            <a:off x="3148315" y="3060688"/>
            <a:ext cx="81820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図 8">
            <a:extLst>
              <a:ext uri="{FF2B5EF4-FFF2-40B4-BE49-F238E27FC236}">
                <a16:creationId xmlns:a16="http://schemas.microsoft.com/office/drawing/2014/main" id="{5EF10383-012B-7717-E572-736AC8A07C9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0173" t="12963" r="253" b="78888"/>
          <a:stretch/>
        </p:blipFill>
        <p:spPr>
          <a:xfrm>
            <a:off x="6741919" y="3211242"/>
            <a:ext cx="5146980" cy="94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473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28AA33-5223-3182-0FB4-E34BAC599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Prefab</a:t>
            </a:r>
            <a:r>
              <a:rPr lang="en-US" altLang="ja-JP" dirty="0"/>
              <a:t>s</a:t>
            </a:r>
            <a:r>
              <a:rPr lang="ja-JP" altLang="en-US" dirty="0"/>
              <a:t>ファイル作成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B142D40-1F85-A17A-C18C-C5BF9054D5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171" t="45591" r="28876" b="9821"/>
          <a:stretch/>
        </p:blipFill>
        <p:spPr>
          <a:xfrm>
            <a:off x="943898" y="2134051"/>
            <a:ext cx="3547929" cy="3912787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61B02407-C006-CAB2-B7E8-E74DA037E0EF}"/>
              </a:ext>
            </a:extLst>
          </p:cNvPr>
          <p:cNvSpPr/>
          <p:nvPr/>
        </p:nvSpPr>
        <p:spPr>
          <a:xfrm>
            <a:off x="2092753" y="2701414"/>
            <a:ext cx="748769" cy="8578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BA4765C-3E6E-53AF-0909-6A6DD1FF7FD1}"/>
              </a:ext>
            </a:extLst>
          </p:cNvPr>
          <p:cNvSpPr txBox="1"/>
          <p:nvPr/>
        </p:nvSpPr>
        <p:spPr>
          <a:xfrm>
            <a:off x="5220929" y="2330245"/>
            <a:ext cx="54182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【Project】</a:t>
            </a:r>
          </a:p>
          <a:p>
            <a:r>
              <a:rPr kumimoji="1" lang="en-US" altLang="ja-JP" sz="2800" dirty="0" err="1"/>
              <a:t>Create→folder</a:t>
            </a:r>
            <a:r>
              <a:rPr kumimoji="1" lang="ja-JP" altLang="en-US" sz="2800" dirty="0"/>
              <a:t>→名前：</a:t>
            </a:r>
            <a:r>
              <a:rPr kumimoji="1" lang="en-US" altLang="ja-JP" sz="2800" dirty="0"/>
              <a:t>Prefabs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544581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9CB0E59-1396-7C7D-EA68-1B654B8A1B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456" t="3871" b="6380"/>
          <a:stretch/>
        </p:blipFill>
        <p:spPr>
          <a:xfrm>
            <a:off x="226141" y="216310"/>
            <a:ext cx="5576859" cy="600751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988D35-6131-E920-EAA0-DE60EA824CC2}"/>
              </a:ext>
            </a:extLst>
          </p:cNvPr>
          <p:cNvSpPr txBox="1"/>
          <p:nvPr/>
        </p:nvSpPr>
        <p:spPr>
          <a:xfrm>
            <a:off x="5803000" y="1001897"/>
            <a:ext cx="63966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3200" b="0" i="0" dirty="0">
                <a:solidFill>
                  <a:srgbClr val="333333"/>
                </a:solidFill>
                <a:effectLst/>
                <a:latin typeface="YuGothic"/>
              </a:rPr>
              <a:t>Hierarchy</a:t>
            </a:r>
            <a:r>
              <a:rPr lang="ja-JP" altLang="en-US" sz="3200" b="0" i="0" dirty="0">
                <a:solidFill>
                  <a:srgbClr val="333333"/>
                </a:solidFill>
                <a:effectLst/>
                <a:latin typeface="YuGothic"/>
              </a:rPr>
              <a:t>ビューから</a:t>
            </a:r>
            <a:r>
              <a:rPr lang="en-US" altLang="ja-JP" sz="3200" b="0" i="0" dirty="0">
                <a:solidFill>
                  <a:srgbClr val="333333"/>
                </a:solidFill>
                <a:effectLst/>
                <a:latin typeface="YuGothic"/>
              </a:rPr>
              <a:t>Project</a:t>
            </a:r>
            <a:r>
              <a:rPr lang="ja-JP" altLang="en-US" sz="3200" b="0" i="0" dirty="0">
                <a:solidFill>
                  <a:srgbClr val="333333"/>
                </a:solidFill>
                <a:effectLst/>
                <a:latin typeface="YuGothic"/>
              </a:rPr>
              <a:t>ビューにドラッグ</a:t>
            </a:r>
            <a:r>
              <a:rPr lang="en-US" altLang="ja-JP" sz="3200" b="0" i="0" dirty="0">
                <a:solidFill>
                  <a:srgbClr val="333333"/>
                </a:solidFill>
                <a:effectLst/>
                <a:latin typeface="YuGothic"/>
              </a:rPr>
              <a:t>&amp;</a:t>
            </a:r>
            <a:r>
              <a:rPr lang="ja-JP" altLang="en-US" sz="3200" b="0" i="0" dirty="0">
                <a:solidFill>
                  <a:srgbClr val="333333"/>
                </a:solidFill>
                <a:effectLst/>
                <a:latin typeface="YuGothic"/>
              </a:rPr>
              <a:t>ドロップすれば作成できる</a:t>
            </a:r>
            <a:endParaRPr lang="en-US" altLang="ja-JP" sz="3200" b="0" i="0" dirty="0">
              <a:solidFill>
                <a:srgbClr val="333333"/>
              </a:solidFill>
              <a:effectLst/>
              <a:latin typeface="YuGothic"/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CC9FF98F-42F3-FC2B-C075-DAB0473BB599}"/>
              </a:ext>
            </a:extLst>
          </p:cNvPr>
          <p:cNvGrpSpPr/>
          <p:nvPr/>
        </p:nvGrpSpPr>
        <p:grpSpPr>
          <a:xfrm>
            <a:off x="667480" y="1436891"/>
            <a:ext cx="626040" cy="2240280"/>
            <a:chOff x="667480" y="1436891"/>
            <a:chExt cx="626040" cy="224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インク 4">
                  <a:extLst>
                    <a:ext uri="{FF2B5EF4-FFF2-40B4-BE49-F238E27FC236}">
                      <a16:creationId xmlns:a16="http://schemas.microsoft.com/office/drawing/2014/main" id="{9A63F8CF-EF72-36C6-CEE3-5A7EEB5F73FD}"/>
                    </a:ext>
                  </a:extLst>
                </p14:cNvPr>
                <p14:cNvContentPartPr/>
                <p14:nvPr/>
              </p14:nvContentPartPr>
              <p14:xfrm>
                <a:off x="667480" y="1436891"/>
                <a:ext cx="453600" cy="2172960"/>
              </p14:xfrm>
            </p:contentPart>
          </mc:Choice>
          <mc:Fallback xmlns="">
            <p:pic>
              <p:nvPicPr>
                <p:cNvPr id="5" name="インク 4">
                  <a:extLst>
                    <a:ext uri="{FF2B5EF4-FFF2-40B4-BE49-F238E27FC236}">
                      <a16:creationId xmlns:a16="http://schemas.microsoft.com/office/drawing/2014/main" id="{9A63F8CF-EF72-36C6-CEE3-5A7EEB5F73F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61360" y="1430771"/>
                  <a:ext cx="465840" cy="21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インク 5">
                  <a:extLst>
                    <a:ext uri="{FF2B5EF4-FFF2-40B4-BE49-F238E27FC236}">
                      <a16:creationId xmlns:a16="http://schemas.microsoft.com/office/drawing/2014/main" id="{BDD6D08B-0828-6709-54B5-95791F29595A}"/>
                    </a:ext>
                  </a:extLst>
                </p14:cNvPr>
                <p14:cNvContentPartPr/>
                <p14:nvPr/>
              </p14:nvContentPartPr>
              <p14:xfrm>
                <a:off x="739840" y="3403211"/>
                <a:ext cx="553680" cy="273960"/>
              </p14:xfrm>
            </p:contentPart>
          </mc:Choice>
          <mc:Fallback xmlns="">
            <p:pic>
              <p:nvPicPr>
                <p:cNvPr id="6" name="インク 5">
                  <a:extLst>
                    <a:ext uri="{FF2B5EF4-FFF2-40B4-BE49-F238E27FC236}">
                      <a16:creationId xmlns:a16="http://schemas.microsoft.com/office/drawing/2014/main" id="{BDD6D08B-0828-6709-54B5-95791F29595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33720" y="3397091"/>
                  <a:ext cx="565920" cy="286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矢印: 下 1">
            <a:extLst>
              <a:ext uri="{FF2B5EF4-FFF2-40B4-BE49-F238E27FC236}">
                <a16:creationId xmlns:a16="http://schemas.microsoft.com/office/drawing/2014/main" id="{4E6C1423-34AD-6B47-F485-16F876C47351}"/>
              </a:ext>
            </a:extLst>
          </p:cNvPr>
          <p:cNvSpPr/>
          <p:nvPr/>
        </p:nvSpPr>
        <p:spPr>
          <a:xfrm>
            <a:off x="8159300" y="2239178"/>
            <a:ext cx="914400" cy="98088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4B9C939-5864-1742-CA43-0393E849639F}"/>
              </a:ext>
            </a:extLst>
          </p:cNvPr>
          <p:cNvSpPr txBox="1"/>
          <p:nvPr/>
        </p:nvSpPr>
        <p:spPr>
          <a:xfrm>
            <a:off x="5875360" y="3540191"/>
            <a:ext cx="63966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3200" b="0" i="0" dirty="0">
                <a:solidFill>
                  <a:srgbClr val="333333"/>
                </a:solidFill>
                <a:effectLst/>
                <a:latin typeface="YuGothic"/>
              </a:rPr>
              <a:t>Project</a:t>
            </a:r>
            <a:r>
              <a:rPr lang="ja-JP" altLang="en-US" sz="3200" b="0" i="0" dirty="0">
                <a:solidFill>
                  <a:srgbClr val="333333"/>
                </a:solidFill>
                <a:effectLst/>
                <a:latin typeface="YuGothic"/>
              </a:rPr>
              <a:t>ビューから</a:t>
            </a:r>
            <a:r>
              <a:rPr lang="en-US" altLang="ja-JP" sz="3200" b="0" i="0" dirty="0">
                <a:solidFill>
                  <a:srgbClr val="333333"/>
                </a:solidFill>
                <a:effectLst/>
                <a:latin typeface="YuGothic"/>
              </a:rPr>
              <a:t>scene</a:t>
            </a:r>
            <a:r>
              <a:rPr lang="ja-JP" altLang="en-US" sz="3200" b="0" i="0" dirty="0">
                <a:solidFill>
                  <a:srgbClr val="333333"/>
                </a:solidFill>
                <a:effectLst/>
                <a:latin typeface="YuGothic"/>
              </a:rPr>
              <a:t>ビューに</a:t>
            </a:r>
            <a:endParaRPr lang="en-US" altLang="ja-JP" sz="3200" b="0" i="0" dirty="0">
              <a:solidFill>
                <a:srgbClr val="333333"/>
              </a:solidFill>
              <a:effectLst/>
              <a:latin typeface="YuGothic"/>
            </a:endParaRPr>
          </a:p>
          <a:p>
            <a:pPr algn="l"/>
            <a:r>
              <a:rPr lang="ja-JP" altLang="en-US" sz="3200" b="0" i="0" dirty="0">
                <a:solidFill>
                  <a:srgbClr val="333333"/>
                </a:solidFill>
                <a:effectLst/>
                <a:latin typeface="YuGothic"/>
              </a:rPr>
              <a:t>ドラッグアンドドロップ</a:t>
            </a:r>
            <a:endParaRPr lang="en-US" altLang="ja-JP" sz="3200" b="0" i="0" dirty="0">
              <a:solidFill>
                <a:srgbClr val="333333"/>
              </a:solidFill>
              <a:effectLst/>
              <a:latin typeface="YuGothic"/>
            </a:endParaRPr>
          </a:p>
        </p:txBody>
      </p:sp>
    </p:spTree>
    <p:extLst>
      <p:ext uri="{BB962C8B-B14F-4D97-AF65-F5344CB8AC3E}">
        <p14:creationId xmlns:p14="http://schemas.microsoft.com/office/powerpoint/2010/main" val="26152160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20EAB10-2525-F960-79AD-D6B87AA142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190"/>
          <a:stretch/>
        </p:blipFill>
        <p:spPr>
          <a:xfrm>
            <a:off x="114300" y="296333"/>
            <a:ext cx="10236200" cy="5977467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F2FBE39A-4E22-E4C7-8E49-FA4C046E2DB4}"/>
              </a:ext>
            </a:extLst>
          </p:cNvPr>
          <p:cNvSpPr/>
          <p:nvPr/>
        </p:nvSpPr>
        <p:spPr>
          <a:xfrm>
            <a:off x="5511560" y="3533728"/>
            <a:ext cx="748769" cy="8578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2F3B0FFD-EF47-6E5D-32A3-86CC1895FF57}"/>
              </a:ext>
            </a:extLst>
          </p:cNvPr>
          <p:cNvGrpSpPr/>
          <p:nvPr/>
        </p:nvGrpSpPr>
        <p:grpSpPr>
          <a:xfrm>
            <a:off x="2832800" y="2082380"/>
            <a:ext cx="2678760" cy="1880280"/>
            <a:chOff x="2832800" y="2082380"/>
            <a:chExt cx="2678760" cy="188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インク 4">
                  <a:extLst>
                    <a:ext uri="{FF2B5EF4-FFF2-40B4-BE49-F238E27FC236}">
                      <a16:creationId xmlns:a16="http://schemas.microsoft.com/office/drawing/2014/main" id="{A9C45B03-8400-DC1B-34D3-33D4096FDEC7}"/>
                    </a:ext>
                  </a:extLst>
                </p14:cNvPr>
                <p14:cNvContentPartPr/>
                <p14:nvPr/>
              </p14:nvContentPartPr>
              <p14:xfrm>
                <a:off x="3069680" y="2176340"/>
                <a:ext cx="2441880" cy="1786320"/>
              </p14:xfrm>
            </p:contentPart>
          </mc:Choice>
          <mc:Fallback xmlns="">
            <p:pic>
              <p:nvPicPr>
                <p:cNvPr id="5" name="インク 4">
                  <a:extLst>
                    <a:ext uri="{FF2B5EF4-FFF2-40B4-BE49-F238E27FC236}">
                      <a16:creationId xmlns:a16="http://schemas.microsoft.com/office/drawing/2014/main" id="{A9C45B03-8400-DC1B-34D3-33D4096FDEC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063560" y="2170220"/>
                  <a:ext cx="2454120" cy="179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インク 5">
                  <a:extLst>
                    <a:ext uri="{FF2B5EF4-FFF2-40B4-BE49-F238E27FC236}">
                      <a16:creationId xmlns:a16="http://schemas.microsoft.com/office/drawing/2014/main" id="{54C71D54-967D-60CD-9632-05CDFAA619A5}"/>
                    </a:ext>
                  </a:extLst>
                </p14:cNvPr>
                <p14:cNvContentPartPr/>
                <p14:nvPr/>
              </p14:nvContentPartPr>
              <p14:xfrm>
                <a:off x="2832800" y="2082380"/>
                <a:ext cx="266040" cy="264240"/>
              </p14:xfrm>
            </p:contentPart>
          </mc:Choice>
          <mc:Fallback xmlns="">
            <p:pic>
              <p:nvPicPr>
                <p:cNvPr id="6" name="インク 5">
                  <a:extLst>
                    <a:ext uri="{FF2B5EF4-FFF2-40B4-BE49-F238E27FC236}">
                      <a16:creationId xmlns:a16="http://schemas.microsoft.com/office/drawing/2014/main" id="{54C71D54-967D-60CD-9632-05CDFAA619A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26680" y="2076260"/>
                  <a:ext cx="278280" cy="27648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6286C046-CC98-9FF0-F4B2-F8DE861FA2B6}"/>
              </a:ext>
            </a:extLst>
          </p:cNvPr>
          <p:cNvCxnSpPr>
            <a:cxnSpLocks/>
          </p:cNvCxnSpPr>
          <p:nvPr/>
        </p:nvCxnSpPr>
        <p:spPr>
          <a:xfrm>
            <a:off x="8498366" y="1514334"/>
            <a:ext cx="17378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776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C67628-8EF2-D0CC-DDE6-2AAE03A5E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ゲーム作成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4C29705-B2F5-D6DC-C44D-F374A2843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58555"/>
            <a:ext cx="1039663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dirty="0"/>
              <a:t>・</a:t>
            </a:r>
            <a:r>
              <a:rPr kumimoji="1" lang="en-US" altLang="ja-JP" dirty="0"/>
              <a:t>Project</a:t>
            </a:r>
            <a:r>
              <a:rPr kumimoji="1" lang="ja-JP" altLang="en-US" dirty="0"/>
              <a:t>の新規作成</a:t>
            </a:r>
            <a:endParaRPr kumimoji="1" lang="en-US" altLang="ja-JP" dirty="0"/>
          </a:p>
          <a:p>
            <a:r>
              <a:rPr lang="ja-JP" altLang="en-US" dirty="0"/>
              <a:t>・シーンを保存</a:t>
            </a:r>
            <a:endParaRPr lang="en-US" altLang="ja-JP" dirty="0"/>
          </a:p>
          <a:p>
            <a:r>
              <a:rPr lang="ja-JP" altLang="en-US" dirty="0"/>
              <a:t>・</a:t>
            </a:r>
            <a:r>
              <a:rPr kumimoji="1" lang="en-US" altLang="ja-JP" dirty="0"/>
              <a:t> Unity</a:t>
            </a:r>
            <a:r>
              <a:rPr kumimoji="1" lang="ja-JP" altLang="en-US" dirty="0"/>
              <a:t>操作方法</a:t>
            </a:r>
            <a:endParaRPr lang="en-US" altLang="ja-JP" dirty="0"/>
          </a:p>
          <a:p>
            <a:r>
              <a:rPr kumimoji="1" lang="ja-JP" altLang="en-US" dirty="0"/>
              <a:t>・メインカメラの調整</a:t>
            </a:r>
            <a:endParaRPr kumimoji="1" lang="en-US" altLang="ja-JP" dirty="0"/>
          </a:p>
          <a:p>
            <a:r>
              <a:rPr lang="ja-JP" altLang="en-US" dirty="0"/>
              <a:t>・壁の作成</a:t>
            </a:r>
            <a:endParaRPr lang="en-US" altLang="ja-JP" dirty="0"/>
          </a:p>
          <a:p>
            <a:r>
              <a:rPr kumimoji="1" lang="ja-JP" altLang="en-US" dirty="0"/>
              <a:t>・ボールの作成</a:t>
            </a:r>
            <a:endParaRPr kumimoji="1" lang="en-US" altLang="ja-JP" dirty="0"/>
          </a:p>
          <a:p>
            <a:r>
              <a:rPr lang="ja-JP" altLang="en-US" dirty="0"/>
              <a:t>・ボールに物理演算を加える</a:t>
            </a:r>
            <a:endParaRPr lang="en-US" altLang="ja-JP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13111A9-1B87-35B1-5902-D288986B17F1}"/>
              </a:ext>
            </a:extLst>
          </p:cNvPr>
          <p:cNvSpPr txBox="1"/>
          <p:nvPr/>
        </p:nvSpPr>
        <p:spPr>
          <a:xfrm>
            <a:off x="6295595" y="2158555"/>
            <a:ext cx="70271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・ボールが動くスクリプト作成</a:t>
            </a:r>
            <a:endParaRPr lang="en-US" altLang="ja-JP" sz="2000" dirty="0"/>
          </a:p>
          <a:p>
            <a:r>
              <a:rPr lang="ja-JP" altLang="en-US" sz="2000" dirty="0"/>
              <a:t>・正しく反射するように設定する</a:t>
            </a:r>
            <a:endParaRPr lang="en-US" altLang="ja-JP" sz="2000" dirty="0"/>
          </a:p>
          <a:p>
            <a:r>
              <a:rPr lang="ja-JP" altLang="en-US" sz="2000" dirty="0"/>
              <a:t>・パドル（バー）の作成</a:t>
            </a:r>
            <a:endParaRPr lang="en-US" altLang="ja-JP" sz="2000" dirty="0"/>
          </a:p>
          <a:p>
            <a:pPr marL="0" indent="0">
              <a:buNone/>
            </a:pPr>
            <a:r>
              <a:rPr kumimoji="1" lang="ja-JP" altLang="en-US" sz="2000" dirty="0"/>
              <a:t>・ブロックの作成</a:t>
            </a:r>
            <a:endParaRPr kumimoji="1" lang="en-US" altLang="ja-JP" sz="2000" dirty="0"/>
          </a:p>
          <a:p>
            <a:pPr marL="0" indent="0">
              <a:buNone/>
            </a:pPr>
            <a:r>
              <a:rPr kumimoji="1" lang="ja-JP" altLang="en-US" sz="2000" dirty="0"/>
              <a:t>・ゲームクリアの判定</a:t>
            </a:r>
            <a:endParaRPr kumimoji="1" lang="en-US" altLang="ja-JP" sz="2000" dirty="0"/>
          </a:p>
          <a:p>
            <a:r>
              <a:rPr lang="ja-JP" altLang="en-US" sz="2000" dirty="0"/>
              <a:t>・ゲームオーバーの判定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/>
              <a:t>・テキストの設定</a:t>
            </a:r>
            <a:endParaRPr lang="en-US" altLang="ja-JP" sz="2000" dirty="0"/>
          </a:p>
          <a:p>
            <a:r>
              <a:rPr lang="ja-JP" altLang="en-US" sz="2000" dirty="0"/>
              <a:t>・マテリアルの設定（時間があったら）</a:t>
            </a:r>
            <a:endParaRPr lang="en-US" altLang="ja-JP" sz="2000" dirty="0"/>
          </a:p>
          <a:p>
            <a:endParaRPr kumimoji="1" lang="en-US" altLang="ja-JP" sz="2000" dirty="0"/>
          </a:p>
          <a:p>
            <a:pPr marL="0" indent="0">
              <a:buNone/>
            </a:pPr>
            <a:r>
              <a:rPr kumimoji="1" lang="ja-JP" altLang="en-US" sz="2000" dirty="0"/>
              <a:t>・自由制作</a:t>
            </a:r>
          </a:p>
          <a:p>
            <a:endParaRPr kumimoji="1" lang="ja-JP" altLang="en-US" sz="20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BB7D41C-FFFF-0DF8-C254-080B1B51707C}"/>
              </a:ext>
            </a:extLst>
          </p:cNvPr>
          <p:cNvSpPr txBox="1"/>
          <p:nvPr/>
        </p:nvSpPr>
        <p:spPr>
          <a:xfrm>
            <a:off x="1097280" y="1789223"/>
            <a:ext cx="147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</a:t>
            </a:r>
            <a:r>
              <a:rPr kumimoji="1" lang="ja-JP" altLang="en-US" dirty="0"/>
              <a:t>日目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BD70F01-E977-1F00-1753-1A438FF9F282}"/>
              </a:ext>
            </a:extLst>
          </p:cNvPr>
          <p:cNvSpPr txBox="1"/>
          <p:nvPr/>
        </p:nvSpPr>
        <p:spPr>
          <a:xfrm>
            <a:off x="6295595" y="1825436"/>
            <a:ext cx="147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2</a:t>
            </a:r>
            <a:r>
              <a:rPr kumimoji="1" lang="ja-JP" altLang="en-US" dirty="0"/>
              <a:t>日目</a:t>
            </a:r>
          </a:p>
        </p:txBody>
      </p:sp>
    </p:spTree>
    <p:extLst>
      <p:ext uri="{BB962C8B-B14F-4D97-AF65-F5344CB8AC3E}">
        <p14:creationId xmlns:p14="http://schemas.microsoft.com/office/powerpoint/2010/main" val="5391037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E138CD8-4849-A93A-A418-C282F242476C}"/>
              </a:ext>
            </a:extLst>
          </p:cNvPr>
          <p:cNvSpPr txBox="1"/>
          <p:nvPr/>
        </p:nvSpPr>
        <p:spPr>
          <a:xfrm>
            <a:off x="8690818" y="1843219"/>
            <a:ext cx="35011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＊裏技＊</a:t>
            </a:r>
            <a:endParaRPr kumimoji="1" lang="en-US" altLang="ja-JP" sz="2400" dirty="0"/>
          </a:p>
          <a:p>
            <a:r>
              <a:rPr kumimoji="1" lang="ja-JP" altLang="en-US" sz="2400" dirty="0"/>
              <a:t>ブロックを選択する</a:t>
            </a:r>
            <a:endParaRPr kumimoji="1" lang="en-US" altLang="ja-JP" sz="2400" dirty="0"/>
          </a:p>
          <a:p>
            <a:r>
              <a:rPr kumimoji="1" lang="ja-JP" altLang="en-US" sz="2400" dirty="0"/>
              <a:t>　　　　　↓</a:t>
            </a:r>
            <a:endParaRPr kumimoji="1" lang="en-US" altLang="ja-JP" sz="2400" dirty="0"/>
          </a:p>
          <a:p>
            <a:r>
              <a:rPr kumimoji="1" lang="ja-JP" altLang="en-US" sz="2400" dirty="0"/>
              <a:t>コントロールキー＋</a:t>
            </a:r>
            <a:r>
              <a:rPr kumimoji="1" lang="en-US" altLang="ja-JP" sz="2400" dirty="0"/>
              <a:t>D</a:t>
            </a:r>
          </a:p>
          <a:p>
            <a:endParaRPr kumimoji="1" lang="en-US" altLang="ja-JP" sz="2400" dirty="0"/>
          </a:p>
          <a:p>
            <a:endParaRPr kumimoji="1" lang="en-US" altLang="ja-JP" sz="2400" dirty="0"/>
          </a:p>
          <a:p>
            <a:r>
              <a:rPr kumimoji="1" lang="ja-JP" altLang="en-US" sz="2400" dirty="0"/>
              <a:t>緑の矢印持ちながら下に</a:t>
            </a:r>
            <a:endParaRPr kumimoji="1" lang="ja-JP" altLang="en-US" dirty="0"/>
          </a:p>
        </p:txBody>
      </p:sp>
      <p:pic>
        <p:nvPicPr>
          <p:cNvPr id="9" name="無題の動画 ‐ Clipchampで作成">
            <a:hlinkClick r:id="" action="ppaction://media"/>
            <a:extLst>
              <a:ext uri="{FF2B5EF4-FFF2-40B4-BE49-F238E27FC236}">
                <a16:creationId xmlns:a16="http://schemas.microsoft.com/office/drawing/2014/main" id="{446ED3A5-796C-0BDF-AAD4-3A7BD67086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8060" r="8251" b="5018"/>
          <a:stretch/>
        </p:blipFill>
        <p:spPr>
          <a:xfrm>
            <a:off x="185586" y="742803"/>
            <a:ext cx="8415494" cy="537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06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4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1E6718-4556-1C56-2E11-0B9DD60B7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Block</a:t>
            </a:r>
            <a:r>
              <a:rPr kumimoji="1" lang="ja-JP" altLang="en-US" dirty="0"/>
              <a:t>のスクリプト作成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3F4499-63F2-4DCC-9CDE-343214175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93234"/>
            <a:ext cx="10058400" cy="4023360"/>
          </a:xfrm>
        </p:spPr>
        <p:txBody>
          <a:bodyPr>
            <a:normAutofit/>
          </a:bodyPr>
          <a:lstStyle/>
          <a:p>
            <a:r>
              <a:rPr kumimoji="1" lang="en-US" altLang="ja-JP" sz="3600" dirty="0"/>
              <a:t>【Project】</a:t>
            </a:r>
          </a:p>
          <a:p>
            <a:r>
              <a:rPr lang="en-US" altLang="ja-JP" sz="3600" dirty="0"/>
              <a:t>scripts</a:t>
            </a:r>
            <a:r>
              <a:rPr lang="ja-JP" altLang="en-US" sz="3600" dirty="0"/>
              <a:t>フォルダ選択</a:t>
            </a:r>
            <a:endParaRPr kumimoji="1" lang="en-US" altLang="ja-JP" sz="3600" dirty="0"/>
          </a:p>
          <a:p>
            <a:r>
              <a:rPr lang="en-US" altLang="ja-JP" sz="3600" dirty="0" err="1"/>
              <a:t>Create→C#Scripts</a:t>
            </a:r>
            <a:r>
              <a:rPr lang="ja-JP" altLang="en-US" sz="3600" dirty="0"/>
              <a:t>　名前：</a:t>
            </a:r>
            <a:r>
              <a:rPr lang="en-US" altLang="ja-JP" sz="3600" dirty="0"/>
              <a:t>Block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3085394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474A51A-598D-EB57-7DB1-D10CB07A0087}"/>
              </a:ext>
            </a:extLst>
          </p:cNvPr>
          <p:cNvSpPr txBox="1"/>
          <p:nvPr/>
        </p:nvSpPr>
        <p:spPr>
          <a:xfrm>
            <a:off x="1016000" y="659011"/>
            <a:ext cx="8374743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8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System.Collections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28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8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System.Collections.Generic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28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8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UnityEngine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endParaRPr lang="ja-JP" altLang="en-US" sz="28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8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public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8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class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800" dirty="0">
                <a:solidFill>
                  <a:srgbClr val="2B91A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Block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: </a:t>
            </a:r>
            <a:r>
              <a:rPr lang="en-US" altLang="ja-JP" sz="28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MonoBehaviour</a:t>
            </a:r>
            <a:endParaRPr lang="en-US" altLang="ja-JP" sz="28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it-IT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it-IT" altLang="ja-JP" sz="28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private</a:t>
            </a:r>
            <a:r>
              <a:rPr lang="it-IT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it-IT" altLang="ja-JP" sz="28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void</a:t>
            </a:r>
            <a:r>
              <a:rPr lang="it-IT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OnCollisionEnter(Collision collision)</a:t>
            </a:r>
          </a:p>
          <a:p>
            <a:r>
              <a:rPr lang="ja-JP" altLang="en-US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Destroy(</a:t>
            </a:r>
            <a:r>
              <a:rPr lang="en-US" altLang="ja-JP" sz="28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gameObject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ja-JP" altLang="en-US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457433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矢印: 右 6">
            <a:extLst>
              <a:ext uri="{FF2B5EF4-FFF2-40B4-BE49-F238E27FC236}">
                <a16:creationId xmlns:a16="http://schemas.microsoft.com/office/drawing/2014/main" id="{EA823410-C4A9-8C77-803D-163A1C69B8F3}"/>
              </a:ext>
            </a:extLst>
          </p:cNvPr>
          <p:cNvSpPr/>
          <p:nvPr/>
        </p:nvSpPr>
        <p:spPr>
          <a:xfrm>
            <a:off x="5442855" y="2743200"/>
            <a:ext cx="1074061" cy="5225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EB00CB9-98D7-A68A-8FC0-6DE267F99F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251" t="43441" r="32987" b="7527"/>
          <a:stretch/>
        </p:blipFill>
        <p:spPr>
          <a:xfrm>
            <a:off x="488339" y="302341"/>
            <a:ext cx="4732590" cy="5780520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E5BDBA5A-5893-BA9F-1D8F-FC7B1A46A299}"/>
              </a:ext>
            </a:extLst>
          </p:cNvPr>
          <p:cNvCxnSpPr>
            <a:cxnSpLocks/>
          </p:cNvCxnSpPr>
          <p:nvPr/>
        </p:nvCxnSpPr>
        <p:spPr>
          <a:xfrm>
            <a:off x="1022554" y="1356061"/>
            <a:ext cx="14856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C6BDD50-1CC6-3D0B-CE7C-83689C979BE7}"/>
              </a:ext>
            </a:extLst>
          </p:cNvPr>
          <p:cNvSpPr txBox="1"/>
          <p:nvPr/>
        </p:nvSpPr>
        <p:spPr>
          <a:xfrm>
            <a:off x="4928828" y="5742686"/>
            <a:ext cx="76568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すべての</a:t>
            </a:r>
            <a:r>
              <a:rPr lang="en-US" altLang="ja-JP" sz="2400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Block</a:t>
            </a:r>
            <a:r>
              <a:rPr lang="ja-JP" altLang="en-US" sz="2400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を選択し、</a:t>
            </a:r>
            <a:r>
              <a:rPr lang="en-US" altLang="ja-JP" sz="2400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Blocks</a:t>
            </a:r>
            <a:r>
              <a:rPr lang="ja-JP" altLang="en-US" sz="2400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にドラッグアンドドロップ</a:t>
            </a:r>
            <a:endParaRPr lang="ja-JP" altLang="en-US" sz="24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32667C9-A43D-4BC7-7D40-B8057FE5742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5253" t="6310" r="29660" b="54630"/>
          <a:stretch/>
        </p:blipFill>
        <p:spPr>
          <a:xfrm>
            <a:off x="6971073" y="595962"/>
            <a:ext cx="4797122" cy="4979337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0F96DAE-1FDF-4CD0-CFB7-4F9EFAB52BFA}"/>
              </a:ext>
            </a:extLst>
          </p:cNvPr>
          <p:cNvSpPr txBox="1"/>
          <p:nvPr/>
        </p:nvSpPr>
        <p:spPr>
          <a:xfrm>
            <a:off x="2507929" y="134298"/>
            <a:ext cx="4463144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・空のオブジェクトの中に入れる</a:t>
            </a:r>
            <a:endParaRPr kumimoji="1" lang="en-US" altLang="ja-JP" sz="2400" dirty="0"/>
          </a:p>
          <a:p>
            <a:r>
              <a:rPr kumimoji="1" lang="ja-JP" altLang="en-US" sz="2400" dirty="0"/>
              <a:t>名前：</a:t>
            </a:r>
            <a:r>
              <a:rPr lang="en-US" altLang="ja-JP" sz="2400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Blocks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555800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 2024-11-05 00-12-14-956">
            <a:hlinkClick r:id="" action="ppaction://media"/>
            <a:extLst>
              <a:ext uri="{FF2B5EF4-FFF2-40B4-BE49-F238E27FC236}">
                <a16:creationId xmlns:a16="http://schemas.microsoft.com/office/drawing/2014/main" id="{0B266B4B-82E5-FF9E-7199-95BDE50760A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72" end="195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2600" y="382713"/>
            <a:ext cx="8318500" cy="5545667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5AF7591-7DA9-2407-A86C-65C979394C2C}"/>
              </a:ext>
            </a:extLst>
          </p:cNvPr>
          <p:cNvSpPr txBox="1"/>
          <p:nvPr/>
        </p:nvSpPr>
        <p:spPr>
          <a:xfrm>
            <a:off x="8072598" y="929620"/>
            <a:ext cx="3836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Block</a:t>
            </a:r>
            <a:r>
              <a:rPr kumimoji="1" lang="ja-JP" altLang="en-US" sz="2800" dirty="0"/>
              <a:t>にスクリプトつける</a:t>
            </a:r>
          </a:p>
        </p:txBody>
      </p:sp>
    </p:spTree>
    <p:extLst>
      <p:ext uri="{BB962C8B-B14F-4D97-AF65-F5344CB8AC3E}">
        <p14:creationId xmlns:p14="http://schemas.microsoft.com/office/powerpoint/2010/main" val="76897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F92C24-C5A0-7707-8E17-CEC2A3EDC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ゲームオーバーの判定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6BDE73C-3108-581D-BA75-5AE5EEBF6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2800" b="0" i="0" dirty="0">
                <a:solidFill>
                  <a:srgbClr val="333333"/>
                </a:solidFill>
                <a:effectLst/>
                <a:latin typeface="YuGothic"/>
              </a:rPr>
              <a:t>ブロック崩しはボールが下に行ってしまったらミス</a:t>
            </a:r>
            <a:endParaRPr lang="en-US" altLang="ja-JP" sz="2800" b="0" i="0" dirty="0">
              <a:solidFill>
                <a:srgbClr val="333333"/>
              </a:solidFill>
              <a:effectLst/>
              <a:latin typeface="YuGothic"/>
            </a:endParaRPr>
          </a:p>
          <a:p>
            <a:pPr marL="0" indent="0">
              <a:buNone/>
            </a:pPr>
            <a:r>
              <a:rPr lang="ja-JP" altLang="en-US" sz="2800" b="0" i="0" dirty="0">
                <a:solidFill>
                  <a:srgbClr val="333333"/>
                </a:solidFill>
                <a:effectLst/>
                <a:latin typeface="YuGothic"/>
              </a:rPr>
              <a:t>下の壁に当たったときにボールを削除する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710049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DA91DD8-0F77-0AA6-828B-4DF66CD8D429}"/>
              </a:ext>
            </a:extLst>
          </p:cNvPr>
          <p:cNvSpPr txBox="1"/>
          <p:nvPr/>
        </p:nvSpPr>
        <p:spPr>
          <a:xfrm>
            <a:off x="407773" y="345988"/>
            <a:ext cx="4065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err="1"/>
              <a:t>GameOve</a:t>
            </a:r>
            <a:r>
              <a:rPr kumimoji="1" lang="ja-JP" altLang="en-US" sz="2400" dirty="0"/>
              <a:t>ｒスクリプト作成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72B1958-A70B-1E3E-A846-E32D68AC2C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434" t="44324" r="28779" b="7028"/>
          <a:stretch/>
        </p:blipFill>
        <p:spPr>
          <a:xfrm>
            <a:off x="407773" y="893094"/>
            <a:ext cx="4188942" cy="5071812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AC190AA-C85B-E572-0ED8-6024E51C3912}"/>
              </a:ext>
            </a:extLst>
          </p:cNvPr>
          <p:cNvSpPr txBox="1"/>
          <p:nvPr/>
        </p:nvSpPr>
        <p:spPr>
          <a:xfrm>
            <a:off x="4792362" y="1943418"/>
            <a:ext cx="73996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scripts</a:t>
            </a:r>
            <a:r>
              <a:rPr kumimoji="1" lang="ja-JP" altLang="en-US" sz="2800" dirty="0"/>
              <a:t>フォルダの中に</a:t>
            </a:r>
            <a:r>
              <a:rPr kumimoji="1" lang="en-US" altLang="ja-JP" sz="2800" dirty="0" err="1"/>
              <a:t>GameOve</a:t>
            </a:r>
            <a:r>
              <a:rPr kumimoji="1" lang="ja-JP" altLang="en-US" sz="2800" dirty="0"/>
              <a:t>ｒスクリプト作成</a:t>
            </a:r>
            <a:endParaRPr kumimoji="1" lang="en-US" altLang="ja-JP" sz="2800" dirty="0"/>
          </a:p>
          <a:p>
            <a:endParaRPr kumimoji="1" lang="ja-JP" altLang="en-US" sz="2800" dirty="0"/>
          </a:p>
          <a:p>
            <a:r>
              <a:rPr kumimoji="1" lang="en-US" altLang="ja-JP" sz="2800" dirty="0" err="1"/>
              <a:t>Create→C</a:t>
            </a:r>
            <a:r>
              <a:rPr kumimoji="1" lang="ja-JP" altLang="en-US" sz="2800" dirty="0"/>
              <a:t>＃スクリプト　名前：</a:t>
            </a:r>
            <a:r>
              <a:rPr kumimoji="1" lang="en-US" altLang="ja-JP" sz="2800" dirty="0" err="1"/>
              <a:t>GameOver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346378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E4EA403-EDB1-A152-2B34-4EA418D851E6}"/>
              </a:ext>
            </a:extLst>
          </p:cNvPr>
          <p:cNvSpPr txBox="1"/>
          <p:nvPr/>
        </p:nvSpPr>
        <p:spPr>
          <a:xfrm>
            <a:off x="985451" y="582067"/>
            <a:ext cx="8986451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8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8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System.Collections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28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8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System.Collections.Generic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28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8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UnityEngine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endParaRPr lang="ja-JP" altLang="en-US" sz="28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8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class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800" dirty="0" err="1">
                <a:solidFill>
                  <a:srgbClr val="2B91A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GameOver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: </a:t>
            </a:r>
            <a:r>
              <a:rPr lang="en-US" altLang="ja-JP" sz="28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MonoBehaviour</a:t>
            </a:r>
            <a:endParaRPr lang="en-US" altLang="ja-JP" sz="28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ja-JP" altLang="en-US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8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// </a:t>
            </a:r>
            <a:r>
              <a:rPr lang="ja-JP" altLang="en-US" sz="28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衝突時に呼ばれる</a:t>
            </a:r>
            <a:endParaRPr lang="ja-JP" altLang="en-US" sz="28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8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void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8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OnCollisionEnter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(Collision collision)</a:t>
            </a:r>
          </a:p>
          <a:p>
            <a:r>
              <a:rPr lang="ja-JP" altLang="en-US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ja-JP" altLang="en-US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28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// </a:t>
            </a:r>
            <a:r>
              <a:rPr lang="ja-JP" altLang="en-US" sz="28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当たったゲームオブジェクトを削除する</a:t>
            </a:r>
            <a:endParaRPr lang="ja-JP" altLang="en-US" sz="28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Destroy(</a:t>
            </a:r>
            <a:r>
              <a:rPr lang="en-US" altLang="ja-JP" sz="28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collision.gameObject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ja-JP" altLang="en-US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r>
              <a:rPr lang="en-US" altLang="ja-JP" sz="2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467453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D434C90-D4F7-A63F-F9EC-97875CFB57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37" b="7018"/>
          <a:stretch/>
        </p:blipFill>
        <p:spPr>
          <a:xfrm>
            <a:off x="952500" y="192506"/>
            <a:ext cx="10287000" cy="6051884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7E780014-B453-776D-4AD1-E73EF1EEA887}"/>
              </a:ext>
            </a:extLst>
          </p:cNvPr>
          <p:cNvSpPr/>
          <p:nvPr/>
        </p:nvSpPr>
        <p:spPr>
          <a:xfrm>
            <a:off x="7504688" y="3429000"/>
            <a:ext cx="601020" cy="6307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02347394-62AC-1F56-7986-37C02A3CCFA3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8105708" y="3744363"/>
            <a:ext cx="364524" cy="2019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EE8603F3-D19A-03C6-5A92-BA03A2BA1A4E}"/>
              </a:ext>
            </a:extLst>
          </p:cNvPr>
          <p:cNvCxnSpPr>
            <a:cxnSpLocks/>
          </p:cNvCxnSpPr>
          <p:nvPr/>
        </p:nvCxnSpPr>
        <p:spPr>
          <a:xfrm>
            <a:off x="5475105" y="1473125"/>
            <a:ext cx="6208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0330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8DF578-B5F8-D907-1148-8C9BA9664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ゲームクリアの判定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F9CBDF7-CEA9-E500-A5F5-A17F6B31F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3200" b="0" i="0" dirty="0">
                <a:solidFill>
                  <a:srgbClr val="333333"/>
                </a:solidFill>
                <a:effectLst/>
                <a:latin typeface="YuGothic"/>
              </a:rPr>
              <a:t>すべてのブロックを壊すことができれば、ゲームクリア</a:t>
            </a:r>
            <a:endParaRPr lang="en-US" altLang="ja-JP" sz="3200" b="0" i="0" dirty="0">
              <a:solidFill>
                <a:srgbClr val="333333"/>
              </a:solidFill>
              <a:effectLst/>
              <a:latin typeface="YuGothic"/>
            </a:endParaRPr>
          </a:p>
        </p:txBody>
      </p:sp>
    </p:spTree>
    <p:extLst>
      <p:ext uri="{BB962C8B-B14F-4D97-AF65-F5344CB8AC3E}">
        <p14:creationId xmlns:p14="http://schemas.microsoft.com/office/powerpoint/2010/main" val="82496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CE81D2-3CBA-6103-F308-F27983802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Project</a:t>
            </a:r>
            <a:r>
              <a:rPr kumimoji="1" lang="ja-JP" altLang="en-US" dirty="0"/>
              <a:t>の新規作成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B7BBDAF-1AC2-D499-84C2-064A1B04E0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295" t="19999" r="13982" b="24167"/>
          <a:stretch/>
        </p:blipFill>
        <p:spPr>
          <a:xfrm>
            <a:off x="1266825" y="1847850"/>
            <a:ext cx="7620000" cy="438231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7064188-9D27-5F1C-FD95-50DBCC3449FD}"/>
              </a:ext>
            </a:extLst>
          </p:cNvPr>
          <p:cNvSpPr/>
          <p:nvPr/>
        </p:nvSpPr>
        <p:spPr>
          <a:xfrm>
            <a:off x="2514600" y="3352799"/>
            <a:ext cx="2857500" cy="5429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15477AF-6917-C66E-ACDE-098C84DD8C3A}"/>
              </a:ext>
            </a:extLst>
          </p:cNvPr>
          <p:cNvSpPr/>
          <p:nvPr/>
        </p:nvSpPr>
        <p:spPr>
          <a:xfrm>
            <a:off x="5448302" y="3352799"/>
            <a:ext cx="2247898" cy="5429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71EB0ADF-8FCA-852B-2997-55CF0BD36430}"/>
              </a:ext>
            </a:extLst>
          </p:cNvPr>
          <p:cNvSpPr/>
          <p:nvPr/>
        </p:nvSpPr>
        <p:spPr>
          <a:xfrm>
            <a:off x="6457950" y="2390775"/>
            <a:ext cx="533400" cy="4191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10" name="インク 9">
                <a:extLst>
                  <a:ext uri="{FF2B5EF4-FFF2-40B4-BE49-F238E27FC236}">
                    <a16:creationId xmlns:a16="http://schemas.microsoft.com/office/drawing/2014/main" id="{96AD965C-0AE9-928F-89AC-9260467C14C4}"/>
                  </a:ext>
                </a:extLst>
              </p14:cNvPr>
              <p14:cNvContentPartPr/>
              <p14:nvPr/>
            </p14:nvContentPartPr>
            <p14:xfrm>
              <a:off x="2666700" y="4732770"/>
              <a:ext cx="425880" cy="135000"/>
            </p14:xfrm>
          </p:contentPart>
        </mc:Choice>
        <mc:Fallback xmlns="">
          <p:pic>
            <p:nvPicPr>
              <p:cNvPr id="10" name="インク 9">
                <a:extLst>
                  <a:ext uri="{FF2B5EF4-FFF2-40B4-BE49-F238E27FC236}">
                    <a16:creationId xmlns:a16="http://schemas.microsoft.com/office/drawing/2014/main" id="{96AD965C-0AE9-928F-89AC-9260467C14C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49060" y="4715130"/>
                <a:ext cx="461520" cy="170640"/>
              </a:xfrm>
              <a:prstGeom prst="rect">
                <a:avLst/>
              </a:prstGeom>
            </p:spPr>
          </p:pic>
        </mc:Fallback>
      </mc:AlternateContent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6F1AF871-F1D0-708D-9B9F-07B52F560692}"/>
              </a:ext>
            </a:extLst>
          </p:cNvPr>
          <p:cNvCxnSpPr>
            <a:cxnSpLocks/>
          </p:cNvCxnSpPr>
          <p:nvPr/>
        </p:nvCxnSpPr>
        <p:spPr>
          <a:xfrm>
            <a:off x="6781800" y="5571095"/>
            <a:ext cx="64461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1184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D2D6FEC-F8E8-D34E-D273-5C7710FA67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62" b="6316"/>
          <a:stretch/>
        </p:blipFill>
        <p:spPr>
          <a:xfrm>
            <a:off x="952500" y="243196"/>
            <a:ext cx="10287000" cy="6166745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6672C5FB-F481-1DCB-6DF7-83231CB3C3D1}"/>
              </a:ext>
            </a:extLst>
          </p:cNvPr>
          <p:cNvSpPr/>
          <p:nvPr/>
        </p:nvSpPr>
        <p:spPr>
          <a:xfrm>
            <a:off x="7536556" y="3555168"/>
            <a:ext cx="601020" cy="6307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50D06C2-2543-9B75-3B51-40D0F4C6C1E8}"/>
              </a:ext>
            </a:extLst>
          </p:cNvPr>
          <p:cNvSpPr txBox="1"/>
          <p:nvPr/>
        </p:nvSpPr>
        <p:spPr>
          <a:xfrm>
            <a:off x="5611503" y="1800483"/>
            <a:ext cx="6253204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2400" dirty="0"/>
              <a:t>scripts</a:t>
            </a:r>
            <a:r>
              <a:rPr kumimoji="1" lang="ja-JP" altLang="en-US" sz="2400" dirty="0"/>
              <a:t>フォルダの中に</a:t>
            </a:r>
            <a:r>
              <a:rPr kumimoji="1" lang="en-US" altLang="ja-JP" sz="2400" dirty="0" err="1"/>
              <a:t>GameClear</a:t>
            </a:r>
            <a:r>
              <a:rPr kumimoji="1" lang="ja-JP" altLang="en-US" sz="2400" dirty="0"/>
              <a:t>スクリプト作成</a:t>
            </a:r>
            <a:endParaRPr kumimoji="1" lang="en-US" altLang="ja-JP" sz="2400" dirty="0"/>
          </a:p>
          <a:p>
            <a:endParaRPr kumimoji="1" lang="ja-JP" altLang="en-US" sz="2400" dirty="0"/>
          </a:p>
          <a:p>
            <a:r>
              <a:rPr kumimoji="1" lang="en-US" altLang="ja-JP" sz="2400" dirty="0" err="1"/>
              <a:t>Create→C</a:t>
            </a:r>
            <a:r>
              <a:rPr kumimoji="1" lang="ja-JP" altLang="en-US" sz="2400" dirty="0"/>
              <a:t>＃スクリプト　名前：</a:t>
            </a:r>
            <a:r>
              <a:rPr kumimoji="1" lang="en-US" altLang="ja-JP" sz="2400" dirty="0" err="1"/>
              <a:t>GameClear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565859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6B622D2-A543-C9FF-4379-E758CB7A161A}"/>
              </a:ext>
            </a:extLst>
          </p:cNvPr>
          <p:cNvSpPr txBox="1"/>
          <p:nvPr/>
        </p:nvSpPr>
        <p:spPr>
          <a:xfrm>
            <a:off x="383059" y="0"/>
            <a:ext cx="8711513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System.Collections</a:t>
            </a:r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System.Collections.Generic</a:t>
            </a:r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UnityEngine</a:t>
            </a:r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endParaRPr lang="ja-JP" altLang="en-US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class</a:t>
            </a:r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dirty="0" err="1">
                <a:solidFill>
                  <a:srgbClr val="2B91A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GameClear</a:t>
            </a:r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: </a:t>
            </a:r>
            <a:r>
              <a:rPr lang="en-US" altLang="ja-JP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MonoBehaviour</a:t>
            </a:r>
            <a:endParaRPr lang="en-US" altLang="ja-JP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Transform </a:t>
            </a:r>
            <a:r>
              <a:rPr lang="en-US" altLang="ja-JP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myTransform</a:t>
            </a:r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endParaRPr lang="ja-JP" altLang="en-US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void</a:t>
            </a:r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Start()</a:t>
            </a:r>
          </a:p>
          <a:p>
            <a:r>
              <a:rPr lang="ja-JP" altLang="en-US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ja-JP" altLang="en-US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// Transform</a:t>
            </a:r>
            <a:r>
              <a:rPr lang="ja-JP" altLang="en-US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コンポーネントを保持しておく</a:t>
            </a:r>
            <a:endParaRPr lang="ja-JP" altLang="en-US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myTransform</a:t>
            </a:r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transform;</a:t>
            </a:r>
          </a:p>
          <a:p>
            <a:r>
              <a:rPr lang="ja-JP" altLang="en-US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endParaRPr lang="ja-JP" altLang="en-US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void</a:t>
            </a:r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Update()</a:t>
            </a:r>
          </a:p>
          <a:p>
            <a:r>
              <a:rPr lang="ja-JP" altLang="en-US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ja-JP" altLang="en-US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// </a:t>
            </a:r>
            <a:r>
              <a:rPr lang="ja-JP" altLang="en-US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子供がいなくなったらゲームを停止する</a:t>
            </a:r>
            <a:endParaRPr lang="ja-JP" altLang="en-US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if</a:t>
            </a:r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(</a:t>
            </a:r>
            <a:r>
              <a:rPr lang="en-US" altLang="ja-JP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myTransform.childCount</a:t>
            </a:r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== 0)</a:t>
            </a:r>
          </a:p>
          <a:p>
            <a:r>
              <a:rPr lang="ja-JP" altLang="en-US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Time.timeScale</a:t>
            </a:r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0f;</a:t>
            </a:r>
          </a:p>
          <a:p>
            <a:r>
              <a:rPr lang="ja-JP" altLang="en-US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r>
              <a:rPr lang="ja-JP" altLang="en-US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r>
              <a:rPr lang="en-US" altLang="ja-JP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267377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B70B8CCA-8850-7223-0E6D-BBFB9F2E73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912" b="7368"/>
          <a:stretch/>
        </p:blipFill>
        <p:spPr>
          <a:xfrm>
            <a:off x="820152" y="204537"/>
            <a:ext cx="10287000" cy="6015790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929D6B9E-FB6F-BE1D-2056-5AD6F8981A8B}"/>
              </a:ext>
            </a:extLst>
          </p:cNvPr>
          <p:cNvSpPr/>
          <p:nvPr/>
        </p:nvSpPr>
        <p:spPr>
          <a:xfrm>
            <a:off x="7412013" y="3429000"/>
            <a:ext cx="601020" cy="6307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882B1334-CD7A-B5C1-02C1-93CC82A8EC97}"/>
              </a:ext>
            </a:extLst>
          </p:cNvPr>
          <p:cNvCxnSpPr>
            <a:cxnSpLocks/>
          </p:cNvCxnSpPr>
          <p:nvPr/>
        </p:nvCxnSpPr>
        <p:spPr>
          <a:xfrm flipV="1">
            <a:off x="8013033" y="1371600"/>
            <a:ext cx="541420" cy="22263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C3A78B89-F1F3-9B34-37CF-02FB5EB4E2E9}"/>
              </a:ext>
            </a:extLst>
          </p:cNvPr>
          <p:cNvCxnSpPr>
            <a:cxnSpLocks/>
          </p:cNvCxnSpPr>
          <p:nvPr/>
        </p:nvCxnSpPr>
        <p:spPr>
          <a:xfrm>
            <a:off x="5309400" y="1810502"/>
            <a:ext cx="3982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194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64D68B-59E0-C15F-1CD8-1B02AA5B8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text</a:t>
            </a:r>
            <a:r>
              <a:rPr kumimoji="1" lang="ja-JP" altLang="en-US" dirty="0"/>
              <a:t>作成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0107C48-D63E-7754-DE70-5C1D2C925A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074" t="15197" r="32031" b="39212"/>
          <a:stretch/>
        </p:blipFill>
        <p:spPr>
          <a:xfrm>
            <a:off x="644057" y="1889284"/>
            <a:ext cx="4908156" cy="4367517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8E69198D-A54B-D02D-57C9-6AF19F511116}"/>
              </a:ext>
            </a:extLst>
          </p:cNvPr>
          <p:cNvCxnSpPr>
            <a:cxnSpLocks/>
          </p:cNvCxnSpPr>
          <p:nvPr/>
        </p:nvCxnSpPr>
        <p:spPr>
          <a:xfrm>
            <a:off x="1299171" y="3620697"/>
            <a:ext cx="2457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39F69E4C-1AF2-37DC-A7F3-CD1338057B5B}"/>
              </a:ext>
            </a:extLst>
          </p:cNvPr>
          <p:cNvCxnSpPr>
            <a:cxnSpLocks/>
          </p:cNvCxnSpPr>
          <p:nvPr/>
        </p:nvCxnSpPr>
        <p:spPr>
          <a:xfrm>
            <a:off x="3282099" y="3620697"/>
            <a:ext cx="3240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矢印: 右 5">
            <a:extLst>
              <a:ext uri="{FF2B5EF4-FFF2-40B4-BE49-F238E27FC236}">
                <a16:creationId xmlns:a16="http://schemas.microsoft.com/office/drawing/2014/main" id="{95112F76-1D9C-F1FF-DF20-916FF994B4CC}"/>
              </a:ext>
            </a:extLst>
          </p:cNvPr>
          <p:cNvSpPr/>
          <p:nvPr/>
        </p:nvSpPr>
        <p:spPr>
          <a:xfrm>
            <a:off x="5407834" y="3717758"/>
            <a:ext cx="824524" cy="6136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0A9F596-B56D-B3CD-927B-5D34565FBA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332" t="6491" r="29375" b="54211"/>
          <a:stretch/>
        </p:blipFill>
        <p:spPr>
          <a:xfrm>
            <a:off x="6497050" y="1889284"/>
            <a:ext cx="4908156" cy="4244892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5DB7C4D-7EB4-1FA0-1EC6-F36C736572C4}"/>
              </a:ext>
            </a:extLst>
          </p:cNvPr>
          <p:cNvSpPr txBox="1"/>
          <p:nvPr/>
        </p:nvSpPr>
        <p:spPr>
          <a:xfrm>
            <a:off x="6892023" y="4331368"/>
            <a:ext cx="2059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名前：</a:t>
            </a:r>
            <a:r>
              <a:rPr kumimoji="1" lang="en-US" altLang="ja-JP" sz="2800" dirty="0"/>
              <a:t>Go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F3A1510-F105-4B0F-63CB-2917AF44C83B}"/>
              </a:ext>
            </a:extLst>
          </p:cNvPr>
          <p:cNvCxnSpPr>
            <a:cxnSpLocks/>
          </p:cNvCxnSpPr>
          <p:nvPr/>
        </p:nvCxnSpPr>
        <p:spPr>
          <a:xfrm>
            <a:off x="7188352" y="3833255"/>
            <a:ext cx="32405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49823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4F7DC40-AA90-77E4-4224-140B54D9ECB5}"/>
              </a:ext>
            </a:extLst>
          </p:cNvPr>
          <p:cNvSpPr txBox="1"/>
          <p:nvPr/>
        </p:nvSpPr>
        <p:spPr>
          <a:xfrm>
            <a:off x="0" y="78658"/>
            <a:ext cx="1681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Canvas</a:t>
            </a:r>
            <a:r>
              <a:rPr kumimoji="1" lang="ja-JP" altLang="en-US" dirty="0"/>
              <a:t>の設定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3F9ECDA-3B5B-451E-A18C-1DF761FB2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58" y="447990"/>
            <a:ext cx="8565126" cy="5710084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DD0453D9-E2D4-8C79-071D-EDD75178927F}"/>
              </a:ext>
            </a:extLst>
          </p:cNvPr>
          <p:cNvCxnSpPr>
            <a:cxnSpLocks/>
          </p:cNvCxnSpPr>
          <p:nvPr/>
        </p:nvCxnSpPr>
        <p:spPr>
          <a:xfrm>
            <a:off x="4872497" y="2129122"/>
            <a:ext cx="3982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0C65DC2B-26F9-3244-E784-111FA9CA5527}"/>
              </a:ext>
            </a:extLst>
          </p:cNvPr>
          <p:cNvCxnSpPr>
            <a:cxnSpLocks/>
          </p:cNvCxnSpPr>
          <p:nvPr/>
        </p:nvCxnSpPr>
        <p:spPr>
          <a:xfrm>
            <a:off x="6887496" y="2698164"/>
            <a:ext cx="25182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E4928333-10AD-742E-20B0-99F3224DF22A}"/>
              </a:ext>
            </a:extLst>
          </p:cNvPr>
          <p:cNvCxnSpPr>
            <a:cxnSpLocks/>
          </p:cNvCxnSpPr>
          <p:nvPr/>
        </p:nvCxnSpPr>
        <p:spPr>
          <a:xfrm>
            <a:off x="6963081" y="3303032"/>
            <a:ext cx="23671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010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6CC99C-20C6-396E-E3CF-059D1E477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Text</a:t>
            </a:r>
            <a:r>
              <a:rPr kumimoji="1" lang="ja-JP" altLang="en-US" dirty="0"/>
              <a:t>の設定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1F56F92-8D4C-C2D1-1733-7335CE206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576" y="2026508"/>
            <a:ext cx="6301946" cy="4201297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7C65B51-C687-4541-C482-8B5705AFC9F3}"/>
              </a:ext>
            </a:extLst>
          </p:cNvPr>
          <p:cNvSpPr txBox="1"/>
          <p:nvPr/>
        </p:nvSpPr>
        <p:spPr>
          <a:xfrm>
            <a:off x="7401697" y="2421924"/>
            <a:ext cx="38429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Text</a:t>
            </a:r>
            <a:r>
              <a:rPr kumimoji="1" lang="ja-JP" altLang="en-US" dirty="0"/>
              <a:t>ダブルクリックすると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Block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や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YuGothic"/>
              </a:rPr>
              <a:t>Player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YuGothic"/>
              </a:rPr>
              <a:t>が置いてある位置とは別のところにあることがわかります。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YuGothic"/>
              </a:rPr>
              <a:t>Canvas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を表す枠線がゲーム画面に対応するので、画面中央に文字が来るように位置を調整しましょう。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625547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002E5D03-E10B-D65C-0829-33F6229E86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874" t="4210" b="7194"/>
          <a:stretch/>
        </p:blipFill>
        <p:spPr>
          <a:xfrm>
            <a:off x="7050505" y="231474"/>
            <a:ext cx="4283241" cy="5976822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072DF4FD-FA8F-B46D-533F-95B57D6BEB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1" t="2807" r="29844" b="6491"/>
          <a:stretch/>
        </p:blipFill>
        <p:spPr>
          <a:xfrm>
            <a:off x="300790" y="721895"/>
            <a:ext cx="5599012" cy="4848726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FA35C353-7073-A88B-68BF-4C4979F494AA}"/>
              </a:ext>
            </a:extLst>
          </p:cNvPr>
          <p:cNvCxnSpPr>
            <a:cxnSpLocks/>
          </p:cNvCxnSpPr>
          <p:nvPr/>
        </p:nvCxnSpPr>
        <p:spPr>
          <a:xfrm>
            <a:off x="7222962" y="2789742"/>
            <a:ext cx="8383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44305E24-9879-B2C5-1677-A2FDA000DF13}"/>
              </a:ext>
            </a:extLst>
          </p:cNvPr>
          <p:cNvCxnSpPr>
            <a:cxnSpLocks/>
          </p:cNvCxnSpPr>
          <p:nvPr/>
        </p:nvCxnSpPr>
        <p:spPr>
          <a:xfrm>
            <a:off x="3565939" y="1903875"/>
            <a:ext cx="63418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33085957-C546-1703-C458-B7275AEB8637}"/>
              </a:ext>
            </a:extLst>
          </p:cNvPr>
          <p:cNvCxnSpPr>
            <a:cxnSpLocks/>
          </p:cNvCxnSpPr>
          <p:nvPr/>
        </p:nvCxnSpPr>
        <p:spPr>
          <a:xfrm>
            <a:off x="8606436" y="3910467"/>
            <a:ext cx="14639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5451F3EE-505F-BAC4-BE42-8223FD06C48B}"/>
              </a:ext>
            </a:extLst>
          </p:cNvPr>
          <p:cNvCxnSpPr>
            <a:cxnSpLocks/>
          </p:cNvCxnSpPr>
          <p:nvPr/>
        </p:nvCxnSpPr>
        <p:spPr>
          <a:xfrm>
            <a:off x="8774912" y="3419137"/>
            <a:ext cx="27490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矢印: 右 8">
            <a:extLst>
              <a:ext uri="{FF2B5EF4-FFF2-40B4-BE49-F238E27FC236}">
                <a16:creationId xmlns:a16="http://schemas.microsoft.com/office/drawing/2014/main" id="{1BFA00A9-58EA-4CA1-BE1F-E44DB57306DC}"/>
              </a:ext>
            </a:extLst>
          </p:cNvPr>
          <p:cNvSpPr/>
          <p:nvPr/>
        </p:nvSpPr>
        <p:spPr>
          <a:xfrm>
            <a:off x="5971358" y="2544679"/>
            <a:ext cx="641684" cy="5895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45C1F1B2-6CA1-81DB-59CF-113A78B69909}"/>
              </a:ext>
            </a:extLst>
          </p:cNvPr>
          <p:cNvCxnSpPr>
            <a:cxnSpLocks/>
          </p:cNvCxnSpPr>
          <p:nvPr/>
        </p:nvCxnSpPr>
        <p:spPr>
          <a:xfrm>
            <a:off x="8774912" y="3294810"/>
            <a:ext cx="27490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FE0CAFF2-2A44-602E-E62B-E5BD7119BFF5}"/>
              </a:ext>
            </a:extLst>
          </p:cNvPr>
          <p:cNvCxnSpPr>
            <a:cxnSpLocks/>
          </p:cNvCxnSpPr>
          <p:nvPr/>
        </p:nvCxnSpPr>
        <p:spPr>
          <a:xfrm>
            <a:off x="7222962" y="4463716"/>
            <a:ext cx="41107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線コネクタ 1">
            <a:extLst>
              <a:ext uri="{FF2B5EF4-FFF2-40B4-BE49-F238E27FC236}">
                <a16:creationId xmlns:a16="http://schemas.microsoft.com/office/drawing/2014/main" id="{ECFE1E0A-89D4-9BB9-90A0-1CBD324AB8C3}"/>
              </a:ext>
            </a:extLst>
          </p:cNvPr>
          <p:cNvCxnSpPr>
            <a:cxnSpLocks/>
          </p:cNvCxnSpPr>
          <p:nvPr/>
        </p:nvCxnSpPr>
        <p:spPr>
          <a:xfrm>
            <a:off x="8774912" y="4121861"/>
            <a:ext cx="5460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7371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53CC9C-2123-EFCE-A40C-80ADB7B7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Script</a:t>
            </a:r>
            <a:r>
              <a:rPr kumimoji="1" lang="ja-JP" altLang="en-US" dirty="0"/>
              <a:t>からテキストの内容を変更する</a:t>
            </a:r>
          </a:p>
        </p:txBody>
      </p:sp>
    </p:spTree>
    <p:extLst>
      <p:ext uri="{BB962C8B-B14F-4D97-AF65-F5344CB8AC3E}">
        <p14:creationId xmlns:p14="http://schemas.microsoft.com/office/powerpoint/2010/main" val="14901365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3B2A8E7-84A6-4F32-4783-67C8362AF6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682" t="46316" r="29142" b="8245"/>
          <a:stretch/>
        </p:blipFill>
        <p:spPr>
          <a:xfrm>
            <a:off x="1251283" y="771792"/>
            <a:ext cx="5293896" cy="5314416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9D9BFCE-FAFB-457A-D25B-A9E9953359DA}"/>
              </a:ext>
            </a:extLst>
          </p:cNvPr>
          <p:cNvSpPr txBox="1"/>
          <p:nvPr/>
        </p:nvSpPr>
        <p:spPr>
          <a:xfrm>
            <a:off x="5333105" y="3176986"/>
            <a:ext cx="6656173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2400" dirty="0"/>
              <a:t>scripts</a:t>
            </a:r>
            <a:r>
              <a:rPr kumimoji="1" lang="ja-JP" altLang="en-US" sz="2400" dirty="0"/>
              <a:t>フォルダの中に</a:t>
            </a:r>
            <a:r>
              <a:rPr kumimoji="1" lang="en-US" altLang="ja-JP" sz="2400" dirty="0" err="1"/>
              <a:t>ResetText</a:t>
            </a:r>
            <a:r>
              <a:rPr kumimoji="1" lang="ja-JP" altLang="en-US" sz="2400" dirty="0"/>
              <a:t>スクリプト作成</a:t>
            </a:r>
            <a:endParaRPr kumimoji="1" lang="en-US" altLang="ja-JP" sz="2400" dirty="0"/>
          </a:p>
          <a:p>
            <a:endParaRPr kumimoji="1" lang="ja-JP" altLang="en-US" sz="2400" dirty="0"/>
          </a:p>
          <a:p>
            <a:r>
              <a:rPr kumimoji="1" lang="en-US" altLang="ja-JP" sz="2400" dirty="0" err="1"/>
              <a:t>Create→C</a:t>
            </a:r>
            <a:r>
              <a:rPr kumimoji="1" lang="ja-JP" altLang="en-US" sz="2400" dirty="0"/>
              <a:t>＃スクリプト　名前：</a:t>
            </a:r>
            <a:r>
              <a:rPr kumimoji="1" lang="en-US" altLang="ja-JP" sz="2400" dirty="0"/>
              <a:t> </a:t>
            </a:r>
            <a:r>
              <a:rPr kumimoji="1" lang="en-US" altLang="ja-JP" sz="2400" dirty="0" err="1"/>
              <a:t>ResetText</a:t>
            </a:r>
            <a:endParaRPr kumimoji="1" lang="ja-JP" altLang="en-US" sz="2400" dirty="0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221913C-8F5B-108F-D37F-EF7E700EFBBB}"/>
              </a:ext>
            </a:extLst>
          </p:cNvPr>
          <p:cNvCxnSpPr>
            <a:cxnSpLocks/>
          </p:cNvCxnSpPr>
          <p:nvPr/>
        </p:nvCxnSpPr>
        <p:spPr>
          <a:xfrm>
            <a:off x="3775377" y="3429000"/>
            <a:ext cx="48380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7513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B81E685-7496-C5C9-8310-AFF95672C61B}"/>
              </a:ext>
            </a:extLst>
          </p:cNvPr>
          <p:cNvSpPr txBox="1"/>
          <p:nvPr/>
        </p:nvSpPr>
        <p:spPr>
          <a:xfrm>
            <a:off x="595699" y="746713"/>
            <a:ext cx="1100060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System.Collections</a:t>
            </a:r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2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System.Collections.Generic</a:t>
            </a:r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2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UnityEngine</a:t>
            </a:r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2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UnityEngine.UI</a:t>
            </a:r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endParaRPr lang="ja-JP" altLang="en-US" sz="2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class</a:t>
            </a:r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2400" dirty="0" err="1">
                <a:solidFill>
                  <a:srgbClr val="2B91A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ResetText</a:t>
            </a:r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: </a:t>
            </a:r>
            <a:r>
              <a:rPr lang="en-US" altLang="ja-JP" sz="2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MonoBehaviour</a:t>
            </a:r>
            <a:endParaRPr lang="en-US" altLang="ja-JP" sz="2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void</a:t>
            </a:r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Start()</a:t>
            </a:r>
          </a:p>
          <a:p>
            <a:r>
              <a:rPr lang="ja-JP" altLang="en-US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ja-JP" altLang="en-US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24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// </a:t>
            </a:r>
            <a:r>
              <a:rPr lang="ja-JP" altLang="en-US" sz="24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アクセスは</a:t>
            </a:r>
            <a:r>
              <a:rPr lang="en-US" altLang="ja-JP" sz="24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1</a:t>
            </a:r>
            <a:r>
              <a:rPr lang="ja-JP" altLang="en-US" sz="24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回きりなので、フィールド変数を用意しなくてもいい</a:t>
            </a:r>
            <a:endParaRPr lang="ja-JP" altLang="en-US" sz="2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Text </a:t>
            </a:r>
            <a:r>
              <a:rPr lang="en-US" altLang="ja-JP" sz="2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myText</a:t>
            </a:r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2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GetComponent</a:t>
            </a:r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&lt;Text&gt;();</a:t>
            </a:r>
          </a:p>
          <a:p>
            <a:r>
              <a:rPr lang="ja-JP" altLang="en-US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24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// text</a:t>
            </a:r>
            <a:r>
              <a:rPr lang="ja-JP" altLang="en-US" sz="24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に空の文字列を設定する</a:t>
            </a:r>
            <a:endParaRPr lang="ja-JP" altLang="en-US" sz="2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2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myText.text</a:t>
            </a:r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2400" dirty="0">
                <a:solidFill>
                  <a:srgbClr val="A31515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""</a:t>
            </a:r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ja-JP" altLang="en-US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r>
              <a:rPr lang="en-US" altLang="ja-JP" sz="2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80652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0B3DAA5-A626-1C29-C1F6-AADAEBD93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361950"/>
            <a:ext cx="8143875" cy="542925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5F87CB7-77AC-DD55-FCD2-9817FD938DCD}"/>
              </a:ext>
            </a:extLst>
          </p:cNvPr>
          <p:cNvSpPr txBox="1"/>
          <p:nvPr/>
        </p:nvSpPr>
        <p:spPr>
          <a:xfrm>
            <a:off x="8753476" y="418059"/>
            <a:ext cx="264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このようになってない人</a:t>
            </a:r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697D38C9-5C6E-9427-5F85-34876F7F849C}"/>
              </a:ext>
            </a:extLst>
          </p:cNvPr>
          <p:cNvSpPr/>
          <p:nvPr/>
        </p:nvSpPr>
        <p:spPr>
          <a:xfrm>
            <a:off x="8077200" y="485775"/>
            <a:ext cx="533400" cy="4191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8A242769-30AA-8D2D-6B53-E7BB4A487E57}"/>
              </a:ext>
            </a:extLst>
          </p:cNvPr>
          <p:cNvCxnSpPr>
            <a:cxnSpLocks/>
            <a:stCxn id="6" idx="5"/>
          </p:cNvCxnSpPr>
          <p:nvPr/>
        </p:nvCxnSpPr>
        <p:spPr>
          <a:xfrm>
            <a:off x="8532485" y="843499"/>
            <a:ext cx="535315" cy="4804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図 10">
            <a:extLst>
              <a:ext uri="{FF2B5EF4-FFF2-40B4-BE49-F238E27FC236}">
                <a16:creationId xmlns:a16="http://schemas.microsoft.com/office/drawing/2014/main" id="{E5865AB7-FCA0-27AA-128C-4A6B6F2581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93" t="7084" r="-93" b="74306"/>
          <a:stretch/>
        </p:blipFill>
        <p:spPr>
          <a:xfrm>
            <a:off x="9153525" y="1036112"/>
            <a:ext cx="2247900" cy="1859377"/>
          </a:xfrm>
          <a:prstGeom prst="rect">
            <a:avLst/>
          </a:prstGeom>
        </p:spPr>
      </p:pic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CCDCF0CA-A6A6-A6A0-5715-2854C8D4702C}"/>
              </a:ext>
            </a:extLst>
          </p:cNvPr>
          <p:cNvCxnSpPr/>
          <p:nvPr/>
        </p:nvCxnSpPr>
        <p:spPr>
          <a:xfrm>
            <a:off x="9401175" y="184785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DA7BE81C-6FDB-5BBD-2AD5-0E8B0555C3CE}"/>
              </a:ext>
            </a:extLst>
          </p:cNvPr>
          <p:cNvCxnSpPr>
            <a:cxnSpLocks/>
          </p:cNvCxnSpPr>
          <p:nvPr/>
        </p:nvCxnSpPr>
        <p:spPr>
          <a:xfrm>
            <a:off x="9448800" y="1876425"/>
            <a:ext cx="4191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04754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36A086D0-834B-4F83-7FF3-045A90A9C7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916" t="4913" b="5614"/>
          <a:stretch/>
        </p:blipFill>
        <p:spPr>
          <a:xfrm>
            <a:off x="2012963" y="120318"/>
            <a:ext cx="6613679" cy="6136102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6E7CDF7B-84FD-0389-7E27-854FCE9B48CA}"/>
              </a:ext>
            </a:extLst>
          </p:cNvPr>
          <p:cNvSpPr/>
          <p:nvPr/>
        </p:nvSpPr>
        <p:spPr>
          <a:xfrm>
            <a:off x="3498823" y="3935910"/>
            <a:ext cx="601020" cy="6307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193784B9-DA80-775B-7116-B2A85CD10690}"/>
              </a:ext>
            </a:extLst>
          </p:cNvPr>
          <p:cNvCxnSpPr>
            <a:cxnSpLocks/>
          </p:cNvCxnSpPr>
          <p:nvPr/>
        </p:nvCxnSpPr>
        <p:spPr>
          <a:xfrm>
            <a:off x="4137502" y="4310647"/>
            <a:ext cx="1182300" cy="3455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A802267B-7345-43ED-DD03-D90C5A7A460A}"/>
              </a:ext>
            </a:extLst>
          </p:cNvPr>
          <p:cNvCxnSpPr>
            <a:cxnSpLocks/>
          </p:cNvCxnSpPr>
          <p:nvPr/>
        </p:nvCxnSpPr>
        <p:spPr>
          <a:xfrm>
            <a:off x="2331588" y="1514718"/>
            <a:ext cx="44013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1681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C58B91-7BB1-9990-2FA6-B2796CF4E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ゲームオーバー時には「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YuGothic"/>
              </a:rPr>
              <a:t>Game Over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YuGothic"/>
              </a:rPr>
              <a:t>」に変更する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22924CA-C7A7-22B0-8B43-EA5FEDF3D4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106593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4DD7BF3-59FE-EB7B-840D-1BF2AD3F3FEA}"/>
              </a:ext>
            </a:extLst>
          </p:cNvPr>
          <p:cNvSpPr txBox="1"/>
          <p:nvPr/>
        </p:nvSpPr>
        <p:spPr>
          <a:xfrm>
            <a:off x="400166" y="676517"/>
            <a:ext cx="828211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8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System.Collections</a:t>
            </a:r>
            <a:r>
              <a:rPr lang="en-US" altLang="ja-JP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8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8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System.Collections.Generic</a:t>
            </a:r>
            <a:r>
              <a:rPr lang="en-US" altLang="ja-JP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8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8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UnityEngine</a:t>
            </a:r>
            <a:r>
              <a:rPr lang="en-US" altLang="ja-JP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800" dirty="0">
                <a:solidFill>
                  <a:srgbClr val="0000FF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sz="1800" dirty="0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800" dirty="0" err="1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UnityEngine.UI</a:t>
            </a:r>
            <a:r>
              <a:rPr lang="en-US" altLang="ja-JP" sz="1800" dirty="0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endParaRPr lang="ja-JP" altLang="en-US" sz="18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8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class</a:t>
            </a:r>
            <a:r>
              <a:rPr lang="en-US" altLang="ja-JP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800" dirty="0" err="1">
                <a:solidFill>
                  <a:srgbClr val="2B91A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GameOver</a:t>
            </a:r>
            <a:r>
              <a:rPr lang="en-US" altLang="ja-JP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: </a:t>
            </a:r>
            <a:r>
              <a:rPr lang="en-US" altLang="ja-JP" sz="18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MonoBehaviour</a:t>
            </a:r>
            <a:endParaRPr lang="en-US" altLang="ja-JP" sz="18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ja-JP" altLang="en-US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8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// public</a:t>
            </a:r>
            <a:r>
              <a:rPr lang="ja-JP" altLang="en-US" sz="18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にして</a:t>
            </a:r>
            <a:r>
              <a:rPr lang="en-US" altLang="ja-JP" sz="18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Inspector</a:t>
            </a:r>
            <a:r>
              <a:rPr lang="ja-JP" altLang="en-US" sz="18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から設定できるようにする</a:t>
            </a:r>
            <a:endParaRPr lang="ja-JP" altLang="en-US" sz="18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800" dirty="0">
                <a:solidFill>
                  <a:srgbClr val="0000FF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public</a:t>
            </a:r>
            <a:r>
              <a:rPr lang="en-US" altLang="ja-JP" sz="1800" dirty="0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Text </a:t>
            </a:r>
            <a:r>
              <a:rPr lang="en-US" altLang="ja-JP" sz="1800" dirty="0" err="1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gameOverMessage</a:t>
            </a:r>
            <a:r>
              <a:rPr lang="en-US" altLang="ja-JP" sz="1800" dirty="0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endParaRPr lang="ja-JP" altLang="en-US" sz="18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8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// </a:t>
            </a:r>
            <a:r>
              <a:rPr lang="ja-JP" altLang="en-US" sz="18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衝突時に呼ばれる</a:t>
            </a:r>
            <a:endParaRPr lang="ja-JP" altLang="en-US" sz="18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8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void</a:t>
            </a:r>
            <a:r>
              <a:rPr lang="en-US" altLang="ja-JP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8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OnCollisionEnter</a:t>
            </a:r>
            <a:r>
              <a:rPr lang="en-US" altLang="ja-JP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(Collision collision)</a:t>
            </a:r>
          </a:p>
          <a:p>
            <a:r>
              <a:rPr lang="ja-JP" altLang="en-US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8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// Game Over</a:t>
            </a:r>
            <a:r>
              <a:rPr lang="ja-JP" altLang="en-US" sz="18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と表示する</a:t>
            </a:r>
            <a:endParaRPr lang="ja-JP" altLang="en-US" sz="18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800" dirty="0" err="1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gameOverMessage.text</a:t>
            </a:r>
            <a:r>
              <a:rPr lang="en-US" altLang="ja-JP" sz="1800" dirty="0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800" dirty="0">
                <a:solidFill>
                  <a:srgbClr val="A31515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"Game Over"</a:t>
            </a:r>
            <a:r>
              <a:rPr lang="en-US" altLang="ja-JP" sz="1800" dirty="0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endParaRPr lang="ja-JP" altLang="en-US" sz="18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ja-JP" altLang="en-US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8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// </a:t>
            </a:r>
            <a:r>
              <a:rPr lang="ja-JP" altLang="en-US" sz="18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当たったゲームオブジェクトを削除する</a:t>
            </a:r>
            <a:endParaRPr lang="ja-JP" altLang="en-US" sz="18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Destroy(</a:t>
            </a:r>
            <a:r>
              <a:rPr lang="en-US" altLang="ja-JP" sz="18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collision.gameObject</a:t>
            </a:r>
            <a:r>
              <a:rPr lang="en-US" altLang="ja-JP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);</a:t>
            </a:r>
          </a:p>
          <a:p>
            <a:r>
              <a:rPr lang="ja-JP" altLang="en-US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r>
              <a:rPr lang="en-US" altLang="ja-JP" sz="18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C523D5F-378C-CED7-03B9-993CA0F1E629}"/>
              </a:ext>
            </a:extLst>
          </p:cNvPr>
          <p:cNvSpPr txBox="1"/>
          <p:nvPr/>
        </p:nvSpPr>
        <p:spPr>
          <a:xfrm>
            <a:off x="478824" y="307185"/>
            <a:ext cx="3323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GAMEOVER</a:t>
            </a:r>
            <a:r>
              <a:rPr kumimoji="1" lang="ja-JP" altLang="en-US" dirty="0"/>
              <a:t>スクリプト追加</a:t>
            </a:r>
          </a:p>
        </p:txBody>
      </p:sp>
    </p:spTree>
    <p:extLst>
      <p:ext uri="{BB962C8B-B14F-4D97-AF65-F5344CB8AC3E}">
        <p14:creationId xmlns:p14="http://schemas.microsoft.com/office/powerpoint/2010/main" val="1533194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47E95EDF-D062-D01E-FFAF-C432C8BC5E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732"/>
          <a:stretch/>
        </p:blipFill>
        <p:spPr>
          <a:xfrm>
            <a:off x="1312973" y="436831"/>
            <a:ext cx="9301358" cy="5783495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C71D7316-1312-18FD-82BE-4A2EDDB577C6}"/>
              </a:ext>
            </a:extLst>
          </p:cNvPr>
          <p:cNvSpPr/>
          <p:nvPr/>
        </p:nvSpPr>
        <p:spPr>
          <a:xfrm>
            <a:off x="5268440" y="2213811"/>
            <a:ext cx="601020" cy="1710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03CD55A8-1B51-F354-4338-558CEEAE4782}"/>
              </a:ext>
            </a:extLst>
          </p:cNvPr>
          <p:cNvCxnSpPr>
            <a:cxnSpLocks/>
          </p:cNvCxnSpPr>
          <p:nvPr/>
        </p:nvCxnSpPr>
        <p:spPr>
          <a:xfrm>
            <a:off x="5869460" y="2304800"/>
            <a:ext cx="3070003" cy="2038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線コネクタ 1">
            <a:extLst>
              <a:ext uri="{FF2B5EF4-FFF2-40B4-BE49-F238E27FC236}">
                <a16:creationId xmlns:a16="http://schemas.microsoft.com/office/drawing/2014/main" id="{2C1E7824-7DBC-324D-4197-EECE70A4FB2B}"/>
              </a:ext>
            </a:extLst>
          </p:cNvPr>
          <p:cNvCxnSpPr>
            <a:cxnSpLocks/>
          </p:cNvCxnSpPr>
          <p:nvPr/>
        </p:nvCxnSpPr>
        <p:spPr>
          <a:xfrm>
            <a:off x="5343831" y="1872254"/>
            <a:ext cx="3982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4660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14D6050-4CB7-E91E-6447-8D94FE9B57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074" t="15197" r="32031" b="39212"/>
          <a:stretch/>
        </p:blipFill>
        <p:spPr>
          <a:xfrm>
            <a:off x="619433" y="589934"/>
            <a:ext cx="4296696" cy="5465397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B0FC7E7E-0466-A69C-1D8E-9FB29FEC5DB7}"/>
              </a:ext>
            </a:extLst>
          </p:cNvPr>
          <p:cNvCxnSpPr>
            <a:cxnSpLocks/>
          </p:cNvCxnSpPr>
          <p:nvPr/>
        </p:nvCxnSpPr>
        <p:spPr>
          <a:xfrm>
            <a:off x="1174954" y="2781738"/>
            <a:ext cx="33921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C40C640E-B6E7-CBD7-AEE0-38BC2ABBC18E}"/>
              </a:ext>
            </a:extLst>
          </p:cNvPr>
          <p:cNvCxnSpPr>
            <a:cxnSpLocks/>
          </p:cNvCxnSpPr>
          <p:nvPr/>
        </p:nvCxnSpPr>
        <p:spPr>
          <a:xfrm>
            <a:off x="2836606" y="2781738"/>
            <a:ext cx="44736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E57945F-B348-59C1-8813-5740C9BC335F}"/>
              </a:ext>
            </a:extLst>
          </p:cNvPr>
          <p:cNvSpPr txBox="1"/>
          <p:nvPr/>
        </p:nvSpPr>
        <p:spPr>
          <a:xfrm>
            <a:off x="5484143" y="681369"/>
            <a:ext cx="35834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GAMECLERA</a:t>
            </a:r>
            <a:r>
              <a:rPr kumimoji="1" lang="ja-JP" altLang="en-US" sz="2800" dirty="0"/>
              <a:t>のテキスト</a:t>
            </a:r>
            <a:endParaRPr kumimoji="1" lang="en-US" altLang="ja-JP" sz="2800" dirty="0"/>
          </a:p>
          <a:p>
            <a:r>
              <a:rPr kumimoji="1" lang="ja-JP" altLang="en-US" sz="2800" dirty="0"/>
              <a:t>さっきと同様</a:t>
            </a:r>
            <a:endParaRPr kumimoji="1" lang="en-US" altLang="ja-JP" sz="2800" dirty="0"/>
          </a:p>
          <a:p>
            <a:endParaRPr kumimoji="1" lang="en-US" altLang="ja-JP" sz="2800" dirty="0"/>
          </a:p>
          <a:p>
            <a:r>
              <a:rPr kumimoji="1" lang="ja-JP" altLang="en-US" sz="2800" dirty="0"/>
              <a:t>名前：</a:t>
            </a:r>
            <a:r>
              <a:rPr kumimoji="1" lang="en-US" altLang="ja-JP" sz="2800" dirty="0"/>
              <a:t>Gc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10934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EEF9EE7-43CB-436A-0736-50B0253403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747" t="3334" b="7719"/>
          <a:stretch/>
        </p:blipFill>
        <p:spPr>
          <a:xfrm>
            <a:off x="1888959" y="216568"/>
            <a:ext cx="8037094" cy="6100011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D54E34BA-9355-AFAB-D39D-267AA738F1A7}"/>
              </a:ext>
            </a:extLst>
          </p:cNvPr>
          <p:cNvCxnSpPr>
            <a:cxnSpLocks/>
          </p:cNvCxnSpPr>
          <p:nvPr/>
        </p:nvCxnSpPr>
        <p:spPr>
          <a:xfrm>
            <a:off x="2482396" y="2236031"/>
            <a:ext cx="27490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16461FB5-1B6B-20CE-F6B1-B4A9FAE945AC}"/>
              </a:ext>
            </a:extLst>
          </p:cNvPr>
          <p:cNvCxnSpPr>
            <a:cxnSpLocks/>
          </p:cNvCxnSpPr>
          <p:nvPr/>
        </p:nvCxnSpPr>
        <p:spPr>
          <a:xfrm>
            <a:off x="6096000" y="2873705"/>
            <a:ext cx="61762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04F4E2E8-EE41-4B77-4B69-D4EC26FDCE84}"/>
              </a:ext>
            </a:extLst>
          </p:cNvPr>
          <p:cNvCxnSpPr>
            <a:cxnSpLocks/>
          </p:cNvCxnSpPr>
          <p:nvPr/>
        </p:nvCxnSpPr>
        <p:spPr>
          <a:xfrm>
            <a:off x="7507705" y="3529425"/>
            <a:ext cx="30079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3B5C593E-DCDD-5ADC-1A2E-A60A1B2D9103}"/>
              </a:ext>
            </a:extLst>
          </p:cNvPr>
          <p:cNvCxnSpPr>
            <a:cxnSpLocks/>
          </p:cNvCxnSpPr>
          <p:nvPr/>
        </p:nvCxnSpPr>
        <p:spPr>
          <a:xfrm>
            <a:off x="7507705" y="3405098"/>
            <a:ext cx="30079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A7D24E9-7AD0-6D98-1D2A-E8A0EC49326C}"/>
              </a:ext>
            </a:extLst>
          </p:cNvPr>
          <p:cNvCxnSpPr>
            <a:cxnSpLocks/>
          </p:cNvCxnSpPr>
          <p:nvPr/>
        </p:nvCxnSpPr>
        <p:spPr>
          <a:xfrm>
            <a:off x="7507705" y="4006678"/>
            <a:ext cx="11309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CF30D8A7-C8FE-DABF-1D25-F4522C9170F3}"/>
              </a:ext>
            </a:extLst>
          </p:cNvPr>
          <p:cNvCxnSpPr>
            <a:cxnSpLocks/>
          </p:cNvCxnSpPr>
          <p:nvPr/>
        </p:nvCxnSpPr>
        <p:spPr>
          <a:xfrm>
            <a:off x="7507705" y="4219235"/>
            <a:ext cx="4932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8D560474-FBA5-0B47-743A-02678244CBAF}"/>
              </a:ext>
            </a:extLst>
          </p:cNvPr>
          <p:cNvCxnSpPr>
            <a:cxnSpLocks/>
          </p:cNvCxnSpPr>
          <p:nvPr/>
        </p:nvCxnSpPr>
        <p:spPr>
          <a:xfrm>
            <a:off x="6096000" y="4592214"/>
            <a:ext cx="370973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5685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383BD0D-ED3E-D6EC-D23B-5F95036BD6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158" b="7192"/>
          <a:stretch/>
        </p:blipFill>
        <p:spPr>
          <a:xfrm>
            <a:off x="447174" y="96252"/>
            <a:ext cx="10633910" cy="6148137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589AC345-3CAD-9484-FA11-79891BB3521C}"/>
              </a:ext>
            </a:extLst>
          </p:cNvPr>
          <p:cNvCxnSpPr>
            <a:cxnSpLocks/>
          </p:cNvCxnSpPr>
          <p:nvPr/>
        </p:nvCxnSpPr>
        <p:spPr>
          <a:xfrm>
            <a:off x="5026662" y="2128328"/>
            <a:ext cx="44013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楕円 4">
            <a:extLst>
              <a:ext uri="{FF2B5EF4-FFF2-40B4-BE49-F238E27FC236}">
                <a16:creationId xmlns:a16="http://schemas.microsoft.com/office/drawing/2014/main" id="{3F40201C-009E-D798-8CED-26EABB26FABE}"/>
              </a:ext>
            </a:extLst>
          </p:cNvPr>
          <p:cNvSpPr/>
          <p:nvPr/>
        </p:nvSpPr>
        <p:spPr>
          <a:xfrm>
            <a:off x="6193896" y="4032163"/>
            <a:ext cx="601020" cy="6307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D0C17B0F-750F-C3FC-4F47-0F9CC7A8A05D}"/>
              </a:ext>
            </a:extLst>
          </p:cNvPr>
          <p:cNvCxnSpPr>
            <a:cxnSpLocks/>
          </p:cNvCxnSpPr>
          <p:nvPr/>
        </p:nvCxnSpPr>
        <p:spPr>
          <a:xfrm>
            <a:off x="6832575" y="4406900"/>
            <a:ext cx="1182300" cy="3455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8495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4AD4A27-1BF8-96F7-62B6-8C095E055431}"/>
              </a:ext>
            </a:extLst>
          </p:cNvPr>
          <p:cNvSpPr txBox="1"/>
          <p:nvPr/>
        </p:nvSpPr>
        <p:spPr>
          <a:xfrm>
            <a:off x="318186" y="582067"/>
            <a:ext cx="8726959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System.Collections</a:t>
            </a:r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System.Collections.Generic</a:t>
            </a:r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UnityEngine</a:t>
            </a:r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dirty="0">
                <a:solidFill>
                  <a:srgbClr val="0000FF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using</a:t>
            </a:r>
            <a:r>
              <a:rPr lang="en-US" altLang="ja-JP" sz="1400" dirty="0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400" dirty="0" err="1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UnityEngine.UI</a:t>
            </a:r>
            <a:r>
              <a:rPr lang="en-US" altLang="ja-JP" sz="1400" dirty="0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endParaRPr lang="ja-JP" altLang="en-US" sz="1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class</a:t>
            </a:r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</a:t>
            </a:r>
            <a:r>
              <a:rPr lang="en-US" altLang="ja-JP" sz="1400" dirty="0" err="1">
                <a:solidFill>
                  <a:srgbClr val="2B91A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GameClear</a:t>
            </a:r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: </a:t>
            </a:r>
            <a:r>
              <a:rPr lang="en-US" altLang="ja-JP" sz="1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MonoBehaviour</a:t>
            </a:r>
            <a:endParaRPr lang="en-US" altLang="ja-JP" sz="1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>
                <a:solidFill>
                  <a:srgbClr val="0000FF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public</a:t>
            </a:r>
            <a:r>
              <a:rPr lang="en-US" altLang="ja-JP" sz="1400" dirty="0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Text </a:t>
            </a:r>
            <a:r>
              <a:rPr lang="en-US" altLang="ja-JP" sz="1400" dirty="0" err="1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gameClearMessage</a:t>
            </a:r>
            <a:r>
              <a:rPr lang="en-US" altLang="ja-JP" sz="1400" dirty="0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Transform </a:t>
            </a:r>
            <a:r>
              <a:rPr lang="en-US" altLang="ja-JP" sz="1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myTransform</a:t>
            </a:r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endParaRPr lang="ja-JP" altLang="en-US" sz="1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void</a:t>
            </a:r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Start()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// Transform</a:t>
            </a:r>
            <a:r>
              <a:rPr lang="ja-JP" altLang="en-US" sz="14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コンポーネントを保持しておく</a:t>
            </a:r>
            <a:endParaRPr lang="ja-JP" altLang="en-US" sz="1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myTransform</a:t>
            </a:r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transform;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endParaRPr lang="ja-JP" altLang="en-US" sz="1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void</a:t>
            </a:r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Update()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// </a:t>
            </a:r>
            <a:r>
              <a:rPr lang="ja-JP" altLang="en-US" sz="1400" dirty="0">
                <a:solidFill>
                  <a:srgbClr val="008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子供がいなくなったらゲームを停止する</a:t>
            </a:r>
            <a:endParaRPr lang="ja-JP" altLang="en-US" sz="1400" dirty="0">
              <a:solidFill>
                <a:srgbClr val="00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dirty="0">
                <a:solidFill>
                  <a:srgbClr val="0000FF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if</a:t>
            </a:r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(</a:t>
            </a:r>
            <a:r>
              <a:rPr lang="en-US" altLang="ja-JP" sz="1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myTransform.childCount</a:t>
            </a:r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== 0)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{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400" dirty="0" err="1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gameClearMessage.text</a:t>
            </a:r>
            <a:r>
              <a:rPr lang="en-US" altLang="ja-JP" sz="1400" dirty="0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</a:t>
            </a:r>
            <a:r>
              <a:rPr lang="en-US" altLang="ja-JP" sz="1400" dirty="0">
                <a:solidFill>
                  <a:srgbClr val="A31515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"Game Clear"</a:t>
            </a:r>
            <a:r>
              <a:rPr lang="en-US" altLang="ja-JP" sz="1400" dirty="0">
                <a:solidFill>
                  <a:srgbClr val="000000"/>
                </a:solidFill>
                <a:highlight>
                  <a:srgbClr val="FFFF00"/>
                </a:highlight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;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    </a:t>
            </a:r>
            <a:r>
              <a:rPr lang="en-US" altLang="ja-JP" sz="1400" dirty="0" err="1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Time.timeScale</a:t>
            </a:r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= 0f;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    </a:t>
            </a:r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r>
              <a:rPr lang="ja-JP" altLang="en-US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    </a:t>
            </a:r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</a:p>
          <a:p>
            <a:r>
              <a:rPr lang="en-US" altLang="ja-JP" sz="1400" dirty="0">
                <a:solidFill>
                  <a:srgbClr val="00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}</a:t>
            </a:r>
            <a:endParaRPr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9347BAB-B635-9C88-57E6-FBC1DFE2F0F8}"/>
              </a:ext>
            </a:extLst>
          </p:cNvPr>
          <p:cNvSpPr txBox="1"/>
          <p:nvPr/>
        </p:nvSpPr>
        <p:spPr>
          <a:xfrm>
            <a:off x="318186" y="249805"/>
            <a:ext cx="3323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GAMECLEAR</a:t>
            </a:r>
            <a:r>
              <a:rPr kumimoji="1" lang="ja-JP" altLang="en-US" dirty="0"/>
              <a:t>スクリプト追加</a:t>
            </a:r>
          </a:p>
        </p:txBody>
      </p:sp>
    </p:spTree>
    <p:extLst>
      <p:ext uri="{BB962C8B-B14F-4D97-AF65-F5344CB8AC3E}">
        <p14:creationId xmlns:p14="http://schemas.microsoft.com/office/powerpoint/2010/main" val="33237423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E26B9D9-4870-906A-CB61-DC455470B1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105"/>
          <a:stretch/>
        </p:blipFill>
        <p:spPr>
          <a:xfrm>
            <a:off x="796089" y="132347"/>
            <a:ext cx="10287000" cy="6027821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00B4CB0C-98B0-3102-9345-A9D589EC55C7}"/>
              </a:ext>
            </a:extLst>
          </p:cNvPr>
          <p:cNvSpPr/>
          <p:nvPr/>
        </p:nvSpPr>
        <p:spPr>
          <a:xfrm>
            <a:off x="5099091" y="2141623"/>
            <a:ext cx="700129" cy="1030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92108424-E042-F6BE-590A-0B51A1A1F69D}"/>
              </a:ext>
            </a:extLst>
          </p:cNvPr>
          <p:cNvCxnSpPr>
            <a:cxnSpLocks/>
          </p:cNvCxnSpPr>
          <p:nvPr/>
        </p:nvCxnSpPr>
        <p:spPr>
          <a:xfrm flipV="1">
            <a:off x="5799220" y="1852863"/>
            <a:ext cx="2286001" cy="3402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CFB2F02C-7B65-980C-3583-F0FBDC879279}"/>
              </a:ext>
            </a:extLst>
          </p:cNvPr>
          <p:cNvCxnSpPr>
            <a:cxnSpLocks/>
          </p:cNvCxnSpPr>
          <p:nvPr/>
        </p:nvCxnSpPr>
        <p:spPr>
          <a:xfrm>
            <a:off x="5267534" y="1926590"/>
            <a:ext cx="3982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4202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7684BC-8468-EEAA-4661-C79ACCE76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自由制作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CBB744D-53AD-B3A5-0998-062C8117F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sz="2400" dirty="0"/>
              <a:t>・ブロックの位置</a:t>
            </a:r>
            <a:r>
              <a:rPr lang="ja-JP" altLang="en-US" sz="2400" dirty="0"/>
              <a:t>・</a:t>
            </a:r>
            <a:r>
              <a:rPr kumimoji="1" lang="ja-JP" altLang="en-US" sz="2400" dirty="0"/>
              <a:t>数の変更</a:t>
            </a:r>
            <a:endParaRPr kumimoji="1" lang="en-US" altLang="ja-JP" sz="2400" dirty="0"/>
          </a:p>
          <a:p>
            <a:r>
              <a:rPr kumimoji="1" lang="ja-JP" altLang="en-US" sz="2400" dirty="0"/>
              <a:t>・</a:t>
            </a:r>
            <a:r>
              <a:rPr kumimoji="1" lang="en-US" altLang="ja-JP" sz="2400" dirty="0"/>
              <a:t>Ball</a:t>
            </a:r>
            <a:r>
              <a:rPr kumimoji="1" lang="ja-JP" altLang="en-US" sz="2400" dirty="0"/>
              <a:t>のスピード変更</a:t>
            </a:r>
            <a:endParaRPr kumimoji="1" lang="en-US" altLang="ja-JP" sz="2400" dirty="0"/>
          </a:p>
          <a:p>
            <a:r>
              <a:rPr lang="ja-JP" altLang="en-US" sz="2400" dirty="0"/>
              <a:t>・カメラの位置変更</a:t>
            </a:r>
            <a:endParaRPr lang="en-US" altLang="ja-JP" sz="2400" dirty="0"/>
          </a:p>
          <a:p>
            <a:r>
              <a:rPr lang="ja-JP" altLang="en-US" sz="2400" dirty="0"/>
              <a:t>・消えないブロックを作る</a:t>
            </a:r>
            <a:endParaRPr lang="en-US" altLang="ja-JP" sz="2400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7939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DFED575-4F3C-9F26-1F1B-A605D3431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F9DB0156-51F3-2663-DE70-1D912F44B9C4}"/>
              </a:ext>
            </a:extLst>
          </p:cNvPr>
          <p:cNvSpPr/>
          <p:nvPr/>
        </p:nvSpPr>
        <p:spPr>
          <a:xfrm>
            <a:off x="264160" y="975360"/>
            <a:ext cx="6136640" cy="24536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/>
              <a:t>シーンビュー</a:t>
            </a: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70F6EA08-16DB-F784-BC62-6028405839D5}"/>
              </a:ext>
            </a:extLst>
          </p:cNvPr>
          <p:cNvSpPr/>
          <p:nvPr/>
        </p:nvSpPr>
        <p:spPr>
          <a:xfrm>
            <a:off x="6791962" y="4135121"/>
            <a:ext cx="2875280" cy="152399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dirty="0"/>
              <a:t>プロジェクト</a:t>
            </a:r>
            <a:endParaRPr kumimoji="1" lang="ja-JP" altLang="en-US" sz="2800" dirty="0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CDEDB94D-44EA-264C-A391-DEFF513F1DD8}"/>
              </a:ext>
            </a:extLst>
          </p:cNvPr>
          <p:cNvSpPr/>
          <p:nvPr/>
        </p:nvSpPr>
        <p:spPr>
          <a:xfrm>
            <a:off x="6664960" y="1310639"/>
            <a:ext cx="3002282" cy="141223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dirty="0"/>
              <a:t>ヒエラルキー</a:t>
            </a:r>
            <a:endParaRPr kumimoji="1" lang="ja-JP" altLang="en-US" sz="2800" dirty="0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31252D89-87A3-312B-5A84-3AC81E5184D4}"/>
              </a:ext>
            </a:extLst>
          </p:cNvPr>
          <p:cNvSpPr/>
          <p:nvPr/>
        </p:nvSpPr>
        <p:spPr>
          <a:xfrm>
            <a:off x="10058400" y="1270000"/>
            <a:ext cx="1910080" cy="4318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800" dirty="0"/>
              <a:t>インスペクター</a:t>
            </a:r>
            <a:endParaRPr kumimoji="1" lang="ja-JP" altLang="en-US" sz="2800" dirty="0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F9A4D503-2E08-B6D3-353B-594C238305AB}"/>
              </a:ext>
            </a:extLst>
          </p:cNvPr>
          <p:cNvSpPr/>
          <p:nvPr/>
        </p:nvSpPr>
        <p:spPr>
          <a:xfrm>
            <a:off x="223520" y="4521200"/>
            <a:ext cx="3738880" cy="1524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dirty="0"/>
              <a:t>ゲームビュー</a:t>
            </a:r>
            <a:endParaRPr kumimoji="1"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259171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CB0C84-A988-72C1-4CB6-7854F5715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シーンを保存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BA5D5BD-E379-23C0-C9ED-623B9952D2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917" t="5001" r="13717" b="45884"/>
          <a:stretch/>
        </p:blipFill>
        <p:spPr>
          <a:xfrm>
            <a:off x="704850" y="1895474"/>
            <a:ext cx="4298694" cy="4095752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1DF9164F-02BE-2455-7CAF-E64C52CF6AE8}"/>
              </a:ext>
            </a:extLst>
          </p:cNvPr>
          <p:cNvCxnSpPr>
            <a:cxnSpLocks/>
          </p:cNvCxnSpPr>
          <p:nvPr/>
        </p:nvCxnSpPr>
        <p:spPr>
          <a:xfrm>
            <a:off x="2000250" y="3048000"/>
            <a:ext cx="8763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88A2261-BFB7-9204-CB99-35ED78110FDC}"/>
              </a:ext>
            </a:extLst>
          </p:cNvPr>
          <p:cNvSpPr/>
          <p:nvPr/>
        </p:nvSpPr>
        <p:spPr>
          <a:xfrm>
            <a:off x="1110615" y="2347914"/>
            <a:ext cx="2655570" cy="2476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96397458-FFCC-82DB-0F79-D2CD51D2C8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15" t="4179" r="50741" b="45833"/>
          <a:stretch/>
        </p:blipFill>
        <p:spPr>
          <a:xfrm>
            <a:off x="6017894" y="1948815"/>
            <a:ext cx="5678805" cy="3906463"/>
          </a:xfrm>
          <a:prstGeom prst="rect">
            <a:avLst/>
          </a:prstGeom>
        </p:spPr>
      </p:pic>
      <p:sp>
        <p:nvSpPr>
          <p:cNvPr id="13" name="矢印: 右 12">
            <a:extLst>
              <a:ext uri="{FF2B5EF4-FFF2-40B4-BE49-F238E27FC236}">
                <a16:creationId xmlns:a16="http://schemas.microsoft.com/office/drawing/2014/main" id="{E150E8B7-6C12-86F7-9FF9-47D760B83F21}"/>
              </a:ext>
            </a:extLst>
          </p:cNvPr>
          <p:cNvSpPr/>
          <p:nvPr/>
        </p:nvSpPr>
        <p:spPr>
          <a:xfrm>
            <a:off x="5097394" y="3586162"/>
            <a:ext cx="885825" cy="7143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80727DC0-ABED-1442-F977-8F1156CFA96F}"/>
              </a:ext>
            </a:extLst>
          </p:cNvPr>
          <p:cNvCxnSpPr>
            <a:cxnSpLocks/>
          </p:cNvCxnSpPr>
          <p:nvPr/>
        </p:nvCxnSpPr>
        <p:spPr>
          <a:xfrm>
            <a:off x="10210800" y="5676900"/>
            <a:ext cx="58102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74613DA-47DF-3761-0A0B-C9D72CACEBCC}"/>
              </a:ext>
            </a:extLst>
          </p:cNvPr>
          <p:cNvSpPr/>
          <p:nvPr/>
        </p:nvSpPr>
        <p:spPr>
          <a:xfrm>
            <a:off x="6873240" y="4633914"/>
            <a:ext cx="451485" cy="2476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161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ndicam 2024-10-16 11-28-32-059">
            <a:hlinkClick r:id="" action="ppaction://media"/>
            <a:extLst>
              <a:ext uri="{FF2B5EF4-FFF2-40B4-BE49-F238E27FC236}">
                <a16:creationId xmlns:a16="http://schemas.microsoft.com/office/drawing/2014/main" id="{F98B47B9-75FF-7A2E-63F5-4663C71FF0D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17" end="326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7414" y="398537"/>
            <a:ext cx="8220529" cy="548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5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レトロスペクト">
  <a:themeElements>
    <a:clrScheme name="レトロスペクト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レトロスペク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A7DB76E071BACE4895C2CBFB71373626" ma:contentTypeVersion="13" ma:contentTypeDescription="新しいドキュメントを作成します。" ma:contentTypeScope="" ma:versionID="2c740b1c2fe5421524957749a3463ad1">
  <xsd:schema xmlns:xsd="http://www.w3.org/2001/XMLSchema" xmlns:xs="http://www.w3.org/2001/XMLSchema" xmlns:p="http://schemas.microsoft.com/office/2006/metadata/properties" xmlns:ns2="812849a2-4090-4f24-af8b-2f4e05382db7" xmlns:ns3="251b311a-410b-4d79-82c6-338c7ff975f0" targetNamespace="http://schemas.microsoft.com/office/2006/metadata/properties" ma:root="true" ma:fieldsID="91f797c4e8eda1d28806aff7b53774f5" ns2:_="" ns3:_="">
    <xsd:import namespace="812849a2-4090-4f24-af8b-2f4e05382db7"/>
    <xsd:import namespace="251b311a-410b-4d79-82c6-338c7ff975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2849a2-4090-4f24-af8b-2f4e05382d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画像タグ" ma:readOnly="false" ma:fieldId="{5cf76f15-5ced-4ddc-b409-7134ff3c332f}" ma:taxonomyMulti="true" ma:sspId="7ec64439-f9e2-4c6a-a5ec-82f14195232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1b311a-410b-4d79-82c6-338c7ff975f0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0194100-4524-4604-a0eb-a61e3350c426}" ma:internalName="TaxCatchAll" ma:showField="CatchAllData" ma:web="251b311a-410b-4d79-82c6-338c7ff975f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12849a2-4090-4f24-af8b-2f4e05382db7">
      <Terms xmlns="http://schemas.microsoft.com/office/infopath/2007/PartnerControls"/>
    </lcf76f155ced4ddcb4097134ff3c332f>
    <TaxCatchAll xmlns="251b311a-410b-4d79-82c6-338c7ff975f0" xsi:nil="true"/>
  </documentManagement>
</p:properties>
</file>

<file path=customXml/itemProps1.xml><?xml version="1.0" encoding="utf-8"?>
<ds:datastoreItem xmlns:ds="http://schemas.openxmlformats.org/officeDocument/2006/customXml" ds:itemID="{B8F33309-363B-4357-AF42-57A4B16F9794}"/>
</file>

<file path=customXml/itemProps2.xml><?xml version="1.0" encoding="utf-8"?>
<ds:datastoreItem xmlns:ds="http://schemas.openxmlformats.org/officeDocument/2006/customXml" ds:itemID="{3B581392-98F8-4F72-97FE-59B3D223E644}"/>
</file>

<file path=customXml/itemProps3.xml><?xml version="1.0" encoding="utf-8"?>
<ds:datastoreItem xmlns:ds="http://schemas.openxmlformats.org/officeDocument/2006/customXml" ds:itemID="{473D9AA2-85BA-4455-A55E-8C0D76C66F59}"/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114</TotalTime>
  <Words>2192</Words>
  <Application>Microsoft Office PowerPoint</Application>
  <PresentationFormat>ワイド画面</PresentationFormat>
  <Paragraphs>456</Paragraphs>
  <Slides>69</Slides>
  <Notes>23</Notes>
  <HiddenSlides>0</HiddenSlides>
  <MMClips>6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69</vt:i4>
      </vt:variant>
    </vt:vector>
  </HeadingPairs>
  <TitlesOfParts>
    <vt:vector size="78" baseType="lpstr">
      <vt:lpstr>-apple-system</vt:lpstr>
      <vt:lpstr>ＭＳ ゴシック</vt:lpstr>
      <vt:lpstr>YuGothic</vt:lpstr>
      <vt:lpstr>游ゴシック</vt:lpstr>
      <vt:lpstr>Arial</vt:lpstr>
      <vt:lpstr>Calibri</vt:lpstr>
      <vt:lpstr>Calibri Light</vt:lpstr>
      <vt:lpstr>Lato</vt:lpstr>
      <vt:lpstr>レトロスペクト</vt:lpstr>
      <vt:lpstr>Unity3Dブロック崩し</vt:lpstr>
      <vt:lpstr>自己紹介</vt:lpstr>
      <vt:lpstr>クイズ（Forms）　１０分くらい</vt:lpstr>
      <vt:lpstr>ゲーム作成</vt:lpstr>
      <vt:lpstr>Projectの新規作成</vt:lpstr>
      <vt:lpstr>PowerPoint プレゼンテーション</vt:lpstr>
      <vt:lpstr>PowerPoint プレゼンテーション</vt:lpstr>
      <vt:lpstr>シーンを保存</vt:lpstr>
      <vt:lpstr>PowerPoint プレゼンテーション</vt:lpstr>
      <vt:lpstr>PC、Unity操作方法</vt:lpstr>
      <vt:lpstr>メインカメラの調整</vt:lpstr>
      <vt:lpstr>壁の作成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ボールの作成</vt:lpstr>
      <vt:lpstr>PowerPoint プレゼンテーション</vt:lpstr>
      <vt:lpstr>ボールに物理演算を加える</vt:lpstr>
      <vt:lpstr>PowerPoint プレゼンテーション</vt:lpstr>
      <vt:lpstr>スクリプトフォルダ作成</vt:lpstr>
      <vt:lpstr>Scriptsフォルダの中にボールを動かすためのスクリプトを作成する</vt:lpstr>
      <vt:lpstr>PowerPoint プレゼンテーション</vt:lpstr>
      <vt:lpstr>PowerPoint プレゼンテーション</vt:lpstr>
      <vt:lpstr>PowerPoint プレゼンテーション</vt:lpstr>
      <vt:lpstr>正しく反射するように設定</vt:lpstr>
      <vt:lpstr>PowerPoint プレゼンテーション</vt:lpstr>
      <vt:lpstr>PowerPoint プレゼンテーション</vt:lpstr>
      <vt:lpstr>パドル（Bar）の作成</vt:lpstr>
      <vt:lpstr>パドルサイズ変更</vt:lpstr>
      <vt:lpstr>パドル（Bar）のスクリプト作成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ブロックの作成</vt:lpstr>
      <vt:lpstr>Prefabsファイル作成</vt:lpstr>
      <vt:lpstr>PowerPoint プレゼンテーション</vt:lpstr>
      <vt:lpstr>PowerPoint プレゼンテーション</vt:lpstr>
      <vt:lpstr>PowerPoint プレゼンテーション</vt:lpstr>
      <vt:lpstr>Blockのスクリプト作成</vt:lpstr>
      <vt:lpstr>PowerPoint プレゼンテーション</vt:lpstr>
      <vt:lpstr>PowerPoint プレゼンテーション</vt:lpstr>
      <vt:lpstr>PowerPoint プレゼンテーション</vt:lpstr>
      <vt:lpstr>ゲームオーバーの判定</vt:lpstr>
      <vt:lpstr>PowerPoint プレゼンテーション</vt:lpstr>
      <vt:lpstr>PowerPoint プレゼンテーション</vt:lpstr>
      <vt:lpstr>PowerPoint プレゼンテーション</vt:lpstr>
      <vt:lpstr>ゲームクリアの判定</vt:lpstr>
      <vt:lpstr>PowerPoint プレゼンテーション</vt:lpstr>
      <vt:lpstr>PowerPoint プレゼンテーション</vt:lpstr>
      <vt:lpstr>PowerPoint プレゼンテーション</vt:lpstr>
      <vt:lpstr>text作成</vt:lpstr>
      <vt:lpstr>PowerPoint プレゼンテーション</vt:lpstr>
      <vt:lpstr>Textの設定</vt:lpstr>
      <vt:lpstr>PowerPoint プレゼンテーション</vt:lpstr>
      <vt:lpstr>Scriptからテキストの内容を変更する</vt:lpstr>
      <vt:lpstr>PowerPoint プレゼンテーション</vt:lpstr>
      <vt:lpstr>PowerPoint プレゼンテーション</vt:lpstr>
      <vt:lpstr>PowerPoint プレゼンテーション</vt:lpstr>
      <vt:lpstr>ゲームオーバー時には「Game Over」に変更する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自由制作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弥 奥﨑</dc:creator>
  <cp:lastModifiedBy>弥 奥﨑</cp:lastModifiedBy>
  <cp:revision>1</cp:revision>
  <dcterms:created xsi:type="dcterms:W3CDTF">2024-10-15T07:15:57Z</dcterms:created>
  <dcterms:modified xsi:type="dcterms:W3CDTF">2024-11-05T10:44:51Z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0x010100A7DB76E071BACE4895C2CBFB71373626</vt:lpwstr>
  </property>
</Properties>
</file>